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notesSlides/notesSlide3.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notesSlides/notesSlide5.xml" ContentType="application/vnd.openxmlformats-officedocument.presentationml.notesSlide+xml"/>
  <Override PartName="/ppt/tags/tag13.xml" ContentType="application/vnd.openxmlformats-officedocument.presentationml.tags+xml"/>
  <Override PartName="/ppt/notesSlides/notesSlide6.xml" ContentType="application/vnd.openxmlformats-officedocument.presentationml.notesSlide+xml"/>
  <Override PartName="/ppt/tags/tag14.xml" ContentType="application/vnd.openxmlformats-officedocument.presentationml.tags+xml"/>
  <Override PartName="/ppt/notesSlides/notesSlide7.xml" ContentType="application/vnd.openxmlformats-officedocument.presentationml.notesSlide+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notesSlides/notesSlide9.xml" ContentType="application/vnd.openxmlformats-officedocument.presentationml.notesSlide+xml"/>
  <Override PartName="/ppt/tags/tag17.xml" ContentType="application/vnd.openxmlformats-officedocument.presentationml.tags+xml"/>
  <Override PartName="/ppt/notesSlides/notesSlide10.xml" ContentType="application/vnd.openxmlformats-officedocument.presentationml.notesSlide+xml"/>
  <Override PartName="/ppt/tags/tag18.xml" ContentType="application/vnd.openxmlformats-officedocument.presentationml.tags+xml"/>
  <Override PartName="/ppt/notesSlides/notesSlide11.xml" ContentType="application/vnd.openxmlformats-officedocument.presentationml.notesSlide+xml"/>
  <Override PartName="/ppt/tags/tag19.xml" ContentType="application/vnd.openxmlformats-officedocument.presentationml.tags+xml"/>
  <Override PartName="/ppt/notesSlides/notesSlide12.xml" ContentType="application/vnd.openxmlformats-officedocument.presentationml.notesSlide+xml"/>
  <Override PartName="/ppt/tags/tag20.xml" ContentType="application/vnd.openxmlformats-officedocument.presentationml.tags+xml"/>
  <Override PartName="/ppt/notesSlides/notesSlide13.xml" ContentType="application/vnd.openxmlformats-officedocument.presentationml.notesSlide+xml"/>
  <Override PartName="/ppt/tags/tag21.xml" ContentType="application/vnd.openxmlformats-officedocument.presentationml.tags+xml"/>
  <Override PartName="/ppt/notesSlides/notesSlide14.xml" ContentType="application/vnd.openxmlformats-officedocument.presentationml.notesSlide+xml"/>
  <Override PartName="/ppt/tags/tag22.xml" ContentType="application/vnd.openxmlformats-officedocument.presentationml.tags+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46"/>
  </p:notesMasterIdLst>
  <p:handoutMasterIdLst>
    <p:handoutMasterId r:id="rId47"/>
  </p:handoutMasterIdLst>
  <p:sldIdLst>
    <p:sldId id="312" r:id="rId2"/>
    <p:sldId id="279" r:id="rId3"/>
    <p:sldId id="285" r:id="rId4"/>
    <p:sldId id="335" r:id="rId5"/>
    <p:sldId id="336" r:id="rId6"/>
    <p:sldId id="337" r:id="rId7"/>
    <p:sldId id="338" r:id="rId8"/>
    <p:sldId id="339" r:id="rId9"/>
    <p:sldId id="2142532946" r:id="rId10"/>
    <p:sldId id="2142532909" r:id="rId11"/>
    <p:sldId id="2142532910" r:id="rId12"/>
    <p:sldId id="2142532934" r:id="rId13"/>
    <p:sldId id="2142532916" r:id="rId14"/>
    <p:sldId id="2142532938" r:id="rId15"/>
    <p:sldId id="2142532939" r:id="rId16"/>
    <p:sldId id="2142532940" r:id="rId17"/>
    <p:sldId id="2142532943" r:id="rId18"/>
    <p:sldId id="2142532945" r:id="rId19"/>
    <p:sldId id="2142532947" r:id="rId20"/>
    <p:sldId id="2142532902" r:id="rId21"/>
    <p:sldId id="2139122388" r:id="rId22"/>
    <p:sldId id="2139122387" r:id="rId23"/>
    <p:sldId id="2139122382" r:id="rId24"/>
    <p:sldId id="2142532920" r:id="rId25"/>
    <p:sldId id="2142532921" r:id="rId26"/>
    <p:sldId id="2142532922" r:id="rId27"/>
    <p:sldId id="2139122390" r:id="rId28"/>
    <p:sldId id="2142532948" r:id="rId29"/>
    <p:sldId id="2142532919" r:id="rId30"/>
    <p:sldId id="2142532923" r:id="rId31"/>
    <p:sldId id="2142532924" r:id="rId32"/>
    <p:sldId id="2142532925" r:id="rId33"/>
    <p:sldId id="2142532927" r:id="rId34"/>
    <p:sldId id="2142532928" r:id="rId35"/>
    <p:sldId id="2142532949" r:id="rId36"/>
    <p:sldId id="2139122392" r:id="rId37"/>
    <p:sldId id="2139122389" r:id="rId38"/>
    <p:sldId id="2139122393" r:id="rId39"/>
    <p:sldId id="2139122395" r:id="rId40"/>
    <p:sldId id="2142532950" r:id="rId41"/>
    <p:sldId id="2142532930" r:id="rId42"/>
    <p:sldId id="2142532932" r:id="rId43"/>
    <p:sldId id="2142532931" r:id="rId44"/>
    <p:sldId id="302" r:id="rId45"/>
  </p:sldIdLst>
  <p:sldSz cx="12192000" cy="6858000"/>
  <p:notesSz cx="6858000" cy="9144000"/>
  <p:embeddedFontLst>
    <p:embeddedFont>
      <p:font typeface="Calibri" panose="020F0502020204030204" pitchFamily="34" charset="0"/>
      <p:regular r:id="rId48"/>
      <p:bold r:id="rId49"/>
      <p:italic r:id="rId50"/>
      <p:boldItalic r:id="rId51"/>
    </p:embeddedFont>
    <p:embeddedFont>
      <p:font typeface="Inter" panose="02000503000000020004" pitchFamily="2" charset="0"/>
      <p:regular r:id="rId52"/>
      <p:bold r:id="rId53"/>
    </p:embeddedFont>
    <p:embeddedFont>
      <p:font typeface="Inter Light" panose="02000503000000020004" pitchFamily="2" charset="0"/>
      <p:regular r:id="rId54"/>
    </p:embeddedFont>
    <p:embeddedFont>
      <p:font typeface="Inter SemiBold" panose="02000503000000020004" pitchFamily="2" charset="0"/>
      <p:regular r:id="rId55"/>
      <p:bold r:id="rId56"/>
    </p:embeddedFont>
    <p:embeddedFont>
      <p:font typeface="Microsoft Sans Serif" panose="020B0604020202020204" pitchFamily="34" charset="0"/>
      <p:regular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83757430-50F8-A54B-919B-A1893C064E0D}">
          <p14:sldIdLst/>
        </p14:section>
        <p14:section name="Title Slides" id="{D3F186D6-FFA7-5D49-8506-D019222D40ED}">
          <p14:sldIdLst>
            <p14:sldId id="312"/>
            <p14:sldId id="279"/>
          </p14:sldIdLst>
        </p14:section>
        <p14:section name="Overview &amp; On-a-Page" id="{F7EAC447-3431-0E40-824A-22DBB2663749}">
          <p14:sldIdLst>
            <p14:sldId id="285"/>
            <p14:sldId id="335"/>
            <p14:sldId id="336"/>
          </p14:sldIdLst>
        </p14:section>
        <p14:section name="System Health" id="{0DA4165C-685C-0A4E-8F46-798F870F2542}">
          <p14:sldIdLst>
            <p14:sldId id="337"/>
            <p14:sldId id="338"/>
          </p14:sldIdLst>
        </p14:section>
        <p14:section name="Untitled Section" id="{8F035FD9-9F8E-49B8-8F36-18646A556EA9}">
          <p14:sldIdLst>
            <p14:sldId id="339"/>
            <p14:sldId id="2142532946"/>
            <p14:sldId id="2142532909"/>
            <p14:sldId id="2142532910"/>
            <p14:sldId id="2142532934"/>
            <p14:sldId id="2142532916"/>
            <p14:sldId id="2142532938"/>
            <p14:sldId id="2142532939"/>
            <p14:sldId id="2142532940"/>
            <p14:sldId id="2142532943"/>
            <p14:sldId id="2142532945"/>
          </p14:sldIdLst>
        </p14:section>
        <p14:section name="Workload Health" id="{FDD4CB13-D57C-49EC-BAE9-C8F858188048}">
          <p14:sldIdLst>
            <p14:sldId id="2142532947"/>
            <p14:sldId id="2142532902"/>
            <p14:sldId id="2139122388"/>
            <p14:sldId id="2139122387"/>
            <p14:sldId id="2139122382"/>
            <p14:sldId id="2142532920"/>
            <p14:sldId id="2142532921"/>
            <p14:sldId id="2142532922"/>
            <p14:sldId id="2139122390"/>
          </p14:sldIdLst>
        </p14:section>
        <p14:section name="Feature Usage" id="{0DE253AE-8CFE-413D-B411-14A4722E6B1B}">
          <p14:sldIdLst>
            <p14:sldId id="2142532948"/>
            <p14:sldId id="2142532919"/>
            <p14:sldId id="2142532923"/>
            <p14:sldId id="2142532924"/>
            <p14:sldId id="2142532925"/>
            <p14:sldId id="2142532927"/>
            <p14:sldId id="2142532928"/>
          </p14:sldIdLst>
        </p14:section>
        <p14:section name="Object Health" id="{1665F3DF-E941-4B92-9FC9-78816FDFE7C0}">
          <p14:sldIdLst>
            <p14:sldId id="2142532949"/>
            <p14:sldId id="2139122392"/>
            <p14:sldId id="2139122389"/>
            <p14:sldId id="2139122393"/>
            <p14:sldId id="2139122395"/>
            <p14:sldId id="2142532950"/>
            <p14:sldId id="2142532930"/>
            <p14:sldId id="2142532932"/>
            <p14:sldId id="2142532931"/>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577" autoAdjust="0"/>
    <p:restoredTop sz="96327"/>
  </p:normalViewPr>
  <p:slideViewPr>
    <p:cSldViewPr snapToGrid="0">
      <p:cViewPr varScale="1">
        <p:scale>
          <a:sx n="84" d="100"/>
          <a:sy n="84" d="100"/>
        </p:scale>
        <p:origin x="142" y="48"/>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52" d="100"/>
          <a:sy n="52" d="100"/>
        </p:scale>
        <p:origin x="2946"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940BE6-822E-64E4-1B8E-DA7E8F6DD86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87189AF-1ECF-6BAB-FF9F-5123FC35C2C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CB54DF-B86B-46FB-8D6A-C2382CF829E1}" type="datetimeFigureOut">
              <a:rPr lang="en-US" smtClean="0"/>
              <a:t>12/13/2023</a:t>
            </a:fld>
            <a:endParaRPr lang="en-US" dirty="0"/>
          </a:p>
        </p:txBody>
      </p:sp>
      <p:sp>
        <p:nvSpPr>
          <p:cNvPr id="4" name="Footer Placeholder 3">
            <a:extLst>
              <a:ext uri="{FF2B5EF4-FFF2-40B4-BE49-F238E27FC236}">
                <a16:creationId xmlns:a16="http://schemas.microsoft.com/office/drawing/2014/main" id="{EE0B6D8A-B76E-1FE3-CBCB-324306462A1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701A8C5-7999-5B2D-A25A-BAC3F6E003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72928F0-F7E2-4432-9CF2-3F469E9D2A06}" type="slidenum">
              <a:rPr lang="en-US" smtClean="0"/>
              <a:t>‹#›</a:t>
            </a:fld>
            <a:endParaRPr lang="en-US" dirty="0"/>
          </a:p>
        </p:txBody>
      </p:sp>
    </p:spTree>
    <p:extLst>
      <p:ext uri="{BB962C8B-B14F-4D97-AF65-F5344CB8AC3E}">
        <p14:creationId xmlns:p14="http://schemas.microsoft.com/office/powerpoint/2010/main" val="33830213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D39379-ACCC-A94F-B10E-ED7DE222C28C}" type="datetimeFigureOut">
              <a:rPr lang="en-US"/>
              <a:t>12/13/2023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0CB422-1C33-CB43-B2F9-92730F80FF20}" type="slidenum">
              <a:rPr/>
              <a:t>‹#›</a:t>
            </a:fld>
            <a:endParaRPr lang="en-US" dirty="0"/>
          </a:p>
        </p:txBody>
      </p:sp>
    </p:spTree>
    <p:extLst>
      <p:ext uri="{BB962C8B-B14F-4D97-AF65-F5344CB8AC3E}">
        <p14:creationId xmlns:p14="http://schemas.microsoft.com/office/powerpoint/2010/main" val="1682056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12</a:t>
            </a:fld>
            <a:endParaRPr lang="en-US" dirty="0"/>
          </a:p>
        </p:txBody>
      </p:sp>
    </p:spTree>
    <p:extLst>
      <p:ext uri="{BB962C8B-B14F-4D97-AF65-F5344CB8AC3E}">
        <p14:creationId xmlns:p14="http://schemas.microsoft.com/office/powerpoint/2010/main" val="3594638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0777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7560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REPLACE10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3405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REPLACE07</a:t>
            </a:r>
          </a:p>
        </p:txBody>
      </p:sp>
      <p:sp>
        <p:nvSpPr>
          <p:cNvPr id="4" name="Slide Number Placeholder 3"/>
          <p:cNvSpPr>
            <a:spLocks noGrp="1"/>
          </p:cNvSpPr>
          <p:nvPr>
            <p:ph type="sldNum" sz="quarter" idx="5"/>
          </p:nvPr>
        </p:nvSpPr>
        <p:spPr/>
        <p:txBody>
          <a:bodyPr/>
          <a:lstStyle/>
          <a:p>
            <a:fld id="{FFDCFA53-E6C0-FD4E-82A8-4284543D7962}" type="slidenum">
              <a:rPr lang="en-US" smtClean="0"/>
              <a:t>37</a:t>
            </a:fld>
            <a:endParaRPr lang="en-US"/>
          </a:p>
        </p:txBody>
      </p:sp>
    </p:spTree>
    <p:extLst>
      <p:ext uri="{BB962C8B-B14F-4D97-AF65-F5344CB8AC3E}">
        <p14:creationId xmlns:p14="http://schemas.microsoft.com/office/powerpoint/2010/main" val="1460666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System database excluded:</a:t>
            </a:r>
          </a:p>
          <a:p>
            <a:endParaRPr lang="en-US" dirty="0"/>
          </a:p>
          <a:p>
            <a:r>
              <a:rPr lang="en-US" dirty="0" err="1"/>
              <a:t>DatabaseName</a:t>
            </a:r>
            <a:r>
              <a:rPr lang="en-US" dirty="0"/>
              <a:t> NOT IN ('All', '</a:t>
            </a:r>
            <a:r>
              <a:rPr lang="en-US" dirty="0" err="1"/>
              <a:t>Crashdumps</a:t>
            </a:r>
            <a:r>
              <a:rPr lang="en-US" dirty="0"/>
              <a:t>', 'DBC', '</a:t>
            </a:r>
            <a:r>
              <a:rPr lang="en-US" dirty="0" err="1"/>
              <a:t>dbcmngr</a:t>
            </a:r>
            <a:r>
              <a:rPr lang="en-US" dirty="0"/>
              <a:t>’, 'Default', '</a:t>
            </a:r>
            <a:r>
              <a:rPr lang="en-US" dirty="0" err="1"/>
              <a:t>External_AP</a:t>
            </a:r>
            <a:r>
              <a:rPr lang="en-US" dirty="0"/>
              <a:t>', 'EXTUSER', '</a:t>
            </a:r>
            <a:r>
              <a:rPr lang="en-US" dirty="0" err="1"/>
              <a:t>LockLogShredder</a:t>
            </a:r>
            <a:r>
              <a:rPr lang="en-US" dirty="0"/>
              <a:t>', 'PUBLIC','</a:t>
            </a:r>
            <a:r>
              <a:rPr lang="en-US" dirty="0" err="1"/>
              <a:t>Sys_Calendar</a:t>
            </a:r>
            <a:r>
              <a:rPr lang="en-US" dirty="0"/>
              <a:t>', '</a:t>
            </a:r>
            <a:r>
              <a:rPr lang="en-US" dirty="0" err="1"/>
              <a:t>SysAdmin</a:t>
            </a:r>
            <a:r>
              <a:rPr lang="en-US" dirty="0"/>
              <a:t>', 'SYSBAR', 'SYSJDBC', 'SYSLIB','</a:t>
            </a:r>
            <a:r>
              <a:rPr lang="en-US" dirty="0" err="1"/>
              <a:t>SystemFe</a:t>
            </a:r>
            <a:r>
              <a:rPr lang="en-US" dirty="0"/>
              <a:t>', 'SYSUDTLIB', 'SYSUIF', 'TD_SERVER_DB', '</a:t>
            </a:r>
            <a:r>
              <a:rPr lang="en-US" dirty="0" err="1"/>
              <a:t>TDStats</a:t>
            </a:r>
            <a:r>
              <a:rPr lang="en-US" dirty="0"/>
              <a:t>','TD_SYSGPL', 'TD_SYSXML', '</a:t>
            </a:r>
            <a:r>
              <a:rPr lang="en-US" dirty="0" err="1"/>
              <a:t>TDMaps</a:t>
            </a:r>
            <a:r>
              <a:rPr lang="en-US" dirty="0"/>
              <a:t>', 'TDPUSER', 'TDQCD','</a:t>
            </a:r>
            <a:r>
              <a:rPr lang="en-US" dirty="0" err="1"/>
              <a:t>tdwm</a:t>
            </a:r>
            <a:r>
              <a:rPr lang="en-US" dirty="0"/>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45294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database excluded:</a:t>
            </a:r>
          </a:p>
          <a:p>
            <a:endParaRPr lang="en-US"/>
          </a:p>
          <a:p>
            <a:r>
              <a:rPr lang="en-US" err="1"/>
              <a:t>DatabaseName</a:t>
            </a:r>
            <a:r>
              <a:rPr lang="en-US"/>
              <a:t> NOT IN ('All', '</a:t>
            </a:r>
            <a:r>
              <a:rPr lang="en-US" err="1"/>
              <a:t>Crashdumps</a:t>
            </a:r>
            <a:r>
              <a:rPr lang="en-US"/>
              <a:t>', 'DBC', '</a:t>
            </a:r>
            <a:r>
              <a:rPr lang="en-US" err="1"/>
              <a:t>dbcmngr</a:t>
            </a:r>
            <a:r>
              <a:rPr lang="en-US"/>
              <a:t>’, 'Default', '</a:t>
            </a:r>
            <a:r>
              <a:rPr lang="en-US" err="1"/>
              <a:t>External_AP</a:t>
            </a:r>
            <a:r>
              <a:rPr lang="en-US"/>
              <a:t>', 'EXTUSER', '</a:t>
            </a:r>
            <a:r>
              <a:rPr lang="en-US" err="1"/>
              <a:t>LockLogShredder</a:t>
            </a:r>
            <a:r>
              <a:rPr lang="en-US"/>
              <a:t>', 'PUBLIC','</a:t>
            </a:r>
            <a:r>
              <a:rPr lang="en-US" err="1"/>
              <a:t>Sys_Calendar</a:t>
            </a:r>
            <a:r>
              <a:rPr lang="en-US"/>
              <a:t>', '</a:t>
            </a:r>
            <a:r>
              <a:rPr lang="en-US" err="1"/>
              <a:t>SysAdmin</a:t>
            </a:r>
            <a:r>
              <a:rPr lang="en-US"/>
              <a:t>', 'SYSBAR', 'SYSJDBC', 'SYSLIB','</a:t>
            </a:r>
            <a:r>
              <a:rPr lang="en-US" err="1"/>
              <a:t>SystemFe</a:t>
            </a:r>
            <a:r>
              <a:rPr lang="en-US"/>
              <a:t>', 'SYSUDTLIB', 'SYSUIF', 'TD_SERVER_DB', '</a:t>
            </a:r>
            <a:r>
              <a:rPr lang="en-US" err="1"/>
              <a:t>TDStats</a:t>
            </a:r>
            <a:r>
              <a:rPr lang="en-US"/>
              <a:t>','TD_SYSGPL', 'TD_SYSXML', '</a:t>
            </a:r>
            <a:r>
              <a:rPr lang="en-US" err="1"/>
              <a:t>TDMaps</a:t>
            </a:r>
            <a:r>
              <a:rPr lang="en-US"/>
              <a:t>', 'TDPUSER', 'TDQCD','</a:t>
            </a:r>
            <a:r>
              <a:rPr lang="en-US" err="1"/>
              <a:t>tdwm</a:t>
            </a:r>
            <a:r>
              <a:rPr lang="en-US"/>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5596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17</a:t>
            </a:fld>
            <a:endParaRPr lang="en-US" dirty="0"/>
          </a:p>
        </p:txBody>
      </p:sp>
    </p:spTree>
    <p:extLst>
      <p:ext uri="{BB962C8B-B14F-4D97-AF65-F5344CB8AC3E}">
        <p14:creationId xmlns:p14="http://schemas.microsoft.com/office/powerpoint/2010/main" val="2466925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20</a:t>
            </a:fld>
            <a:endParaRPr lang="en-US"/>
          </a:p>
        </p:txBody>
      </p:sp>
    </p:spTree>
    <p:extLst>
      <p:ext uri="{BB962C8B-B14F-4D97-AF65-F5344CB8AC3E}">
        <p14:creationId xmlns:p14="http://schemas.microsoft.com/office/powerpoint/2010/main" val="2834844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3497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6853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9545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2056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REPLACE08 -- </a:t>
            </a:r>
            <a:r>
              <a:rPr lang="en-US" dirty="0" err="1"/>
              <a:t>vhc</a:t>
            </a:r>
            <a:r>
              <a:rPr lang="en-US" dirty="0"/>
              <a:t>--</a:t>
            </a:r>
            <a:r>
              <a:rPr lang="en-US" dirty="0" err="1"/>
              <a:t>appid_detail.csv</a:t>
            </a:r>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27</a:t>
            </a:fld>
            <a:endParaRPr lang="en-US"/>
          </a:p>
        </p:txBody>
      </p:sp>
    </p:spTree>
    <p:extLst>
      <p:ext uri="{BB962C8B-B14F-4D97-AF65-F5344CB8AC3E}">
        <p14:creationId xmlns:p14="http://schemas.microsoft.com/office/powerpoint/2010/main" val="27979748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22932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1">
    <p:bg>
      <p:bgRef idx="1001">
        <a:schemeClr val="bg1"/>
      </p:bgRef>
    </p:bg>
    <p:spTree>
      <p:nvGrpSpPr>
        <p:cNvPr id="1" name=""/>
        <p:cNvGrpSpPr/>
        <p:nvPr/>
      </p:nvGrpSpPr>
      <p:grpSpPr>
        <a:xfrm>
          <a:off x="0" y="0"/>
          <a:ext cx="0" cy="0"/>
          <a:chOff x="0" y="0"/>
          <a:chExt cx="0" cy="0"/>
        </a:xfrm>
      </p:grpSpPr>
      <p:pic>
        <p:nvPicPr>
          <p:cNvPr id="10" name="Graphic">
            <a:extLst>
              <a:ext uri="{FF2B5EF4-FFF2-40B4-BE49-F238E27FC236}">
                <a16:creationId xmlns:a16="http://schemas.microsoft.com/office/drawing/2014/main" id="{3E78A975-D9E4-6041-AA60-E8C7B6D1C5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08125" y="214222"/>
            <a:ext cx="6121948" cy="6643777"/>
          </a:xfrm>
          <a:prstGeom prst="rect">
            <a:avLst/>
          </a:prstGeom>
        </p:spPr>
      </p:pic>
      <p:pic>
        <p:nvPicPr>
          <p:cNvPr id="13" name="Logo">
            <a:extLst>
              <a:ext uri="{FF2B5EF4-FFF2-40B4-BE49-F238E27FC236}">
                <a16:creationId xmlns:a16="http://schemas.microsoft.com/office/drawing/2014/main" id="{E9B987B8-285B-5041-A418-9686A7AD8BC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2" name="Title 1">
            <a:extLst>
              <a:ext uri="{FF2B5EF4-FFF2-40B4-BE49-F238E27FC236}">
                <a16:creationId xmlns:a16="http://schemas.microsoft.com/office/drawing/2014/main" id="{B99A0ACD-10A4-B21F-C438-06E76F6B8866}"/>
              </a:ext>
            </a:extLst>
          </p:cNvPr>
          <p:cNvSpPr>
            <a:spLocks noGrp="1"/>
          </p:cNvSpPr>
          <p:nvPr>
            <p:ph type="ctrTitle" hasCustomPrompt="1"/>
          </p:nvPr>
        </p:nvSpPr>
        <p:spPr>
          <a:xfrm>
            <a:off x="457200" y="2095501"/>
            <a:ext cx="5943600" cy="2705099"/>
          </a:xfrm>
        </p:spPr>
        <p:txBody>
          <a:bodyPr anchor="t" anchorCtr="0"/>
          <a:lstStyle>
            <a:lvl1pPr algn="l">
              <a:lnSpc>
                <a:spcPct val="90000"/>
              </a:lnSpc>
              <a:defRPr sz="6000" spc="-100" baseline="0">
                <a:solidFill>
                  <a:schemeClr val="tx1"/>
                </a:solidFill>
              </a:defRPr>
            </a:lvl1pPr>
          </a:lstStyle>
          <a:p>
            <a:r>
              <a:rPr lang="en-US"/>
              <a:t>Click to edit Master title </a:t>
            </a:r>
            <a:br>
              <a:rPr lang="en-US"/>
            </a:br>
            <a:r>
              <a:rPr lang="en-US"/>
              <a:t>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3657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3939043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Col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216807"/>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Col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5522976"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532D5405-67A0-AD4D-A4B8-BA2CE7E55A95}"/>
              </a:ext>
            </a:extLst>
          </p:cNvPr>
          <p:cNvSpPr>
            <a:spLocks noGrp="1"/>
          </p:cNvSpPr>
          <p:nvPr>
            <p:ph idx="14"/>
          </p:nvPr>
        </p:nvSpPr>
        <p:spPr>
          <a:xfrm>
            <a:off x="6210300" y="2438400"/>
            <a:ext cx="5524500"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2822502"/>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91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Col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3602736"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78A37C84-62A8-1240-B0A4-BCD3A29B20AD}"/>
              </a:ext>
            </a:extLst>
          </p:cNvPr>
          <p:cNvSpPr>
            <a:spLocks noGrp="1"/>
          </p:cNvSpPr>
          <p:nvPr>
            <p:ph idx="14"/>
          </p:nvPr>
        </p:nvSpPr>
        <p:spPr>
          <a:xfrm>
            <a:off x="4297362" y="2438400"/>
            <a:ext cx="3600005"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277E883C-1876-9340-88E3-67B75D362D51}"/>
              </a:ext>
            </a:extLst>
          </p:cNvPr>
          <p:cNvSpPr>
            <a:spLocks noGrp="1"/>
          </p:cNvSpPr>
          <p:nvPr>
            <p:ph idx="15"/>
          </p:nvPr>
        </p:nvSpPr>
        <p:spPr>
          <a:xfrm>
            <a:off x="8131175" y="2438400"/>
            <a:ext cx="3603625"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9303891"/>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2707" userDrawn="1">
          <p15:clr>
            <a:srgbClr val="FBAE40"/>
          </p15:clr>
        </p15:guide>
        <p15:guide id="5" pos="512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Col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2651760" cy="3505200"/>
          </a:xfrm>
        </p:spPr>
        <p:txBody>
          <a:bodyPr/>
          <a:lstStyle>
            <a:lvl1pPr>
              <a:spcAft>
                <a:spcPts val="800"/>
              </a:spcAft>
              <a:defRPr sz="1800"/>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6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2F1CC4E4-8B4D-FF44-8B8B-C41860B786F6}"/>
              </a:ext>
            </a:extLst>
          </p:cNvPr>
          <p:cNvSpPr>
            <a:spLocks noGrp="1"/>
          </p:cNvSpPr>
          <p:nvPr>
            <p:ph idx="14"/>
          </p:nvPr>
        </p:nvSpPr>
        <p:spPr>
          <a:xfrm>
            <a:off x="3336924" y="2438400"/>
            <a:ext cx="2647315" cy="3505200"/>
          </a:xfrm>
        </p:spPr>
        <p:txBody>
          <a:bodyPr/>
          <a:lstStyle>
            <a:lvl1pPr>
              <a:spcAft>
                <a:spcPts val="800"/>
              </a:spcAft>
              <a:defRPr sz="1800"/>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6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C0FCB5A8-8D5E-8D44-A724-08344A21D5FB}"/>
              </a:ext>
            </a:extLst>
          </p:cNvPr>
          <p:cNvSpPr>
            <a:spLocks noGrp="1"/>
          </p:cNvSpPr>
          <p:nvPr>
            <p:ph idx="15"/>
          </p:nvPr>
        </p:nvSpPr>
        <p:spPr>
          <a:xfrm>
            <a:off x="6210300" y="2438400"/>
            <a:ext cx="2649220" cy="3505200"/>
          </a:xfrm>
        </p:spPr>
        <p:txBody>
          <a:bodyPr/>
          <a:lstStyle>
            <a:lvl1pPr>
              <a:spcAft>
                <a:spcPts val="800"/>
              </a:spcAft>
              <a:defRPr sz="1800"/>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6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a:extLst>
              <a:ext uri="{FF2B5EF4-FFF2-40B4-BE49-F238E27FC236}">
                <a16:creationId xmlns:a16="http://schemas.microsoft.com/office/drawing/2014/main" id="{7A1E9A39-BF26-6444-9BA2-3061D16FEB1F}"/>
              </a:ext>
            </a:extLst>
          </p:cNvPr>
          <p:cNvSpPr>
            <a:spLocks noGrp="1"/>
          </p:cNvSpPr>
          <p:nvPr>
            <p:ph idx="16"/>
          </p:nvPr>
        </p:nvSpPr>
        <p:spPr>
          <a:xfrm>
            <a:off x="9086850" y="2438400"/>
            <a:ext cx="2647950" cy="3505200"/>
          </a:xfrm>
        </p:spPr>
        <p:txBody>
          <a:bodyPr/>
          <a:lstStyle>
            <a:lvl1pPr>
              <a:spcAft>
                <a:spcPts val="800"/>
              </a:spcAft>
              <a:defRPr sz="1800"/>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6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7691221"/>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912" userDrawn="1">
          <p15:clr>
            <a:srgbClr val="FBAE40"/>
          </p15:clr>
        </p15:guide>
        <p15:guide id="5" pos="2102" userDrawn="1">
          <p15:clr>
            <a:srgbClr val="FBAE40"/>
          </p15:clr>
        </p15:guide>
        <p15:guide id="6" pos="572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3-1/3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199" y="2438400"/>
            <a:ext cx="7445375"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277E883C-1876-9340-88E3-67B75D362D51}"/>
              </a:ext>
            </a:extLst>
          </p:cNvPr>
          <p:cNvSpPr>
            <a:spLocks noGrp="1"/>
          </p:cNvSpPr>
          <p:nvPr>
            <p:ph idx="15"/>
          </p:nvPr>
        </p:nvSpPr>
        <p:spPr>
          <a:xfrm>
            <a:off x="8131175" y="2438400"/>
            <a:ext cx="3603625"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7372026"/>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5" pos="5122"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2/3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3602736"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78A37C84-62A8-1240-B0A4-BCD3A29B20AD}"/>
              </a:ext>
            </a:extLst>
          </p:cNvPr>
          <p:cNvSpPr>
            <a:spLocks noGrp="1"/>
          </p:cNvSpPr>
          <p:nvPr>
            <p:ph idx="14"/>
          </p:nvPr>
        </p:nvSpPr>
        <p:spPr>
          <a:xfrm>
            <a:off x="4297362" y="2438400"/>
            <a:ext cx="7437438"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696847"/>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2707"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9317014"/>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Footer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B5E98C1-843F-DE90-5967-75A554A05FDE}"/>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4" name="Slide Number Placeholder 3">
            <a:extLst>
              <a:ext uri="{FF2B5EF4-FFF2-40B4-BE49-F238E27FC236}">
                <a16:creationId xmlns:a16="http://schemas.microsoft.com/office/drawing/2014/main" id="{D0A96BE7-6152-F277-5551-119903D30A39}"/>
              </a:ext>
            </a:extLst>
          </p:cNvPr>
          <p:cNvSpPr>
            <a:spLocks noGrp="1"/>
          </p:cNvSpPr>
          <p:nvPr>
            <p:ph type="sldNum" sz="quarter" idx="12"/>
          </p:nvPr>
        </p:nvSpPr>
        <p:spPr/>
        <p:txBody>
          <a:bodyPr/>
          <a:lstStyle/>
          <a:p>
            <a:fld id="{0885F5B2-48F7-4F18-A961-C29AAE44EB58}" type="slidenum">
              <a:rPr lang="en-US" smtClean="0"/>
              <a:t>‹#›</a:t>
            </a:fld>
            <a:endParaRPr lang="en-US" dirty="0"/>
          </a:p>
        </p:txBody>
      </p:sp>
    </p:spTree>
    <p:extLst>
      <p:ext uri="{BB962C8B-B14F-4D97-AF65-F5344CB8AC3E}">
        <p14:creationId xmlns:p14="http://schemas.microsoft.com/office/powerpoint/2010/main" val="4243116403"/>
      </p:ext>
    </p:extLst>
  </p:cSld>
  <p:clrMapOvr>
    <a:masterClrMapping/>
  </p:clrMapOvr>
  <p:extLst>
    <p:ext uri="{DCECCB84-F9BA-43D5-87BE-67443E8EF086}">
      <p15:sldGuideLst xmlns:p15="http://schemas.microsoft.com/office/powerpoint/2012/main">
        <p15:guide id="1" orient="horz" pos="374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10510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pic>
        <p:nvPicPr>
          <p:cNvPr id="10" name="Background">
            <a:extLst>
              <a:ext uri="{FF2B5EF4-FFF2-40B4-BE49-F238E27FC236}">
                <a16:creationId xmlns:a16="http://schemas.microsoft.com/office/drawing/2014/main" id="{1DD06E22-8F8E-6F49-91FB-6A22C2BB93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90501"/>
            <a:ext cx="12192000" cy="6858000"/>
          </a:xfrm>
          <a:prstGeom prst="rect">
            <a:avLst/>
          </a:prstGeom>
        </p:spPr>
      </p:pic>
      <p:sp>
        <p:nvSpPr>
          <p:cNvPr id="14" name="Thrive Graphic ">
            <a:extLst>
              <a:ext uri="{FF2B5EF4-FFF2-40B4-BE49-F238E27FC236}">
                <a16:creationId xmlns:a16="http://schemas.microsoft.com/office/drawing/2014/main" id="{4255D18E-1050-9F4C-8214-959B55FEBA06}"/>
              </a:ext>
            </a:extLst>
          </p:cNvPr>
          <p:cNvSpPr/>
          <p:nvPr userDrawn="1"/>
        </p:nvSpPr>
        <p:spPr>
          <a:xfrm>
            <a:off x="0" y="1028700"/>
            <a:ext cx="9382578" cy="5829300"/>
          </a:xfrm>
          <a:custGeom>
            <a:avLst/>
            <a:gdLst>
              <a:gd name="connsiteX0" fmla="*/ 0 w 9382578"/>
              <a:gd name="connsiteY0" fmla="*/ 0 h 5829300"/>
              <a:gd name="connsiteX1" fmla="*/ 6467928 w 9382578"/>
              <a:gd name="connsiteY1" fmla="*/ 0 h 5829300"/>
              <a:gd name="connsiteX2" fmla="*/ 6568225 w 9382578"/>
              <a:gd name="connsiteY2" fmla="*/ 0 h 5829300"/>
              <a:gd name="connsiteX3" fmla="*/ 6568225 w 9382578"/>
              <a:gd name="connsiteY3" fmla="*/ 2536 h 5829300"/>
              <a:gd name="connsiteX4" fmla="*/ 6617916 w 9382578"/>
              <a:gd name="connsiteY4" fmla="*/ 3793 h 5829300"/>
              <a:gd name="connsiteX5" fmla="*/ 9382578 w 9382578"/>
              <a:gd name="connsiteY5" fmla="*/ 2914650 h 5829300"/>
              <a:gd name="connsiteX6" fmla="*/ 6617916 w 9382578"/>
              <a:gd name="connsiteY6" fmla="*/ 5825508 h 5829300"/>
              <a:gd name="connsiteX7" fmla="*/ 6568225 w 9382578"/>
              <a:gd name="connsiteY7" fmla="*/ 5826764 h 5829300"/>
              <a:gd name="connsiteX8" fmla="*/ 6568225 w 9382578"/>
              <a:gd name="connsiteY8" fmla="*/ 5829300 h 5829300"/>
              <a:gd name="connsiteX9" fmla="*/ 6467928 w 9382578"/>
              <a:gd name="connsiteY9" fmla="*/ 5829300 h 5829300"/>
              <a:gd name="connsiteX10" fmla="*/ 0 w 9382578"/>
              <a:gd name="connsiteY10" fmla="*/ 5829300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82578" h="5829300">
                <a:moveTo>
                  <a:pt x="0" y="0"/>
                </a:moveTo>
                <a:lnTo>
                  <a:pt x="6467928" y="0"/>
                </a:lnTo>
                <a:lnTo>
                  <a:pt x="6568225" y="0"/>
                </a:lnTo>
                <a:lnTo>
                  <a:pt x="6568225" y="2536"/>
                </a:lnTo>
                <a:lnTo>
                  <a:pt x="6617916" y="3793"/>
                </a:lnTo>
                <a:cubicBezTo>
                  <a:pt x="8157929" y="81856"/>
                  <a:pt x="9382578" y="1355237"/>
                  <a:pt x="9382578" y="2914650"/>
                </a:cubicBezTo>
                <a:cubicBezTo>
                  <a:pt x="9382578" y="4474064"/>
                  <a:pt x="8157929" y="5747444"/>
                  <a:pt x="6617916" y="5825508"/>
                </a:cubicBezTo>
                <a:lnTo>
                  <a:pt x="6568225" y="5826764"/>
                </a:lnTo>
                <a:lnTo>
                  <a:pt x="6568225" y="5829300"/>
                </a:lnTo>
                <a:lnTo>
                  <a:pt x="6467928" y="5829300"/>
                </a:lnTo>
                <a:lnTo>
                  <a:pt x="0" y="5829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dirty="0">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251785976"/>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2">
    <p:bg>
      <p:bgRef idx="1001">
        <a:schemeClr val="bg1"/>
      </p:bgRef>
    </p:bg>
    <p:spTree>
      <p:nvGrpSpPr>
        <p:cNvPr id="1" name=""/>
        <p:cNvGrpSpPr/>
        <p:nvPr/>
      </p:nvGrpSpPr>
      <p:grpSpPr>
        <a:xfrm>
          <a:off x="0" y="0"/>
          <a:ext cx="0" cy="0"/>
          <a:chOff x="0" y="0"/>
          <a:chExt cx="0" cy="0"/>
        </a:xfrm>
      </p:grpSpPr>
      <p:pic>
        <p:nvPicPr>
          <p:cNvPr id="5" name="Graphic">
            <a:extLst>
              <a:ext uri="{FF2B5EF4-FFF2-40B4-BE49-F238E27FC236}">
                <a16:creationId xmlns:a16="http://schemas.microsoft.com/office/drawing/2014/main" id="{4373D2C2-60ED-7E43-A7C3-9D90356E22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08114" y="209305"/>
            <a:ext cx="6126480" cy="6648695"/>
          </a:xfrm>
          <a:prstGeom prst="rect">
            <a:avLst/>
          </a:prstGeom>
        </p:spPr>
      </p:pic>
      <p:pic>
        <p:nvPicPr>
          <p:cNvPr id="11" name="Logo">
            <a:extLst>
              <a:ext uri="{FF2B5EF4-FFF2-40B4-BE49-F238E27FC236}">
                <a16:creationId xmlns:a16="http://schemas.microsoft.com/office/drawing/2014/main" id="{B21EE6D7-2358-804C-B0B8-CE0ABF3682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8" name="Copyright">
            <a:extLst>
              <a:ext uri="{FF2B5EF4-FFF2-40B4-BE49-F238E27FC236}">
                <a16:creationId xmlns:a16="http://schemas.microsoft.com/office/drawing/2014/main" id="{CE55F7B1-D281-5C48-BE07-26F5DCA33A3A}"/>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hasCustomPrompt="1"/>
          </p:nvPr>
        </p:nvSpPr>
        <p:spPr>
          <a:xfrm>
            <a:off x="457200" y="2095501"/>
            <a:ext cx="5943600" cy="2705099"/>
          </a:xfrm>
        </p:spPr>
        <p:txBody>
          <a:bodyPr anchor="t" anchorCtr="0"/>
          <a:lstStyle>
            <a:lvl1pPr algn="l">
              <a:lnSpc>
                <a:spcPct val="90000"/>
              </a:lnSpc>
              <a:defRPr sz="6000" spc="-100" baseline="0">
                <a:solidFill>
                  <a:schemeClr val="tx1"/>
                </a:solidFill>
              </a:defRPr>
            </a:lvl1pPr>
          </a:lstStyle>
          <a:p>
            <a:r>
              <a:rPr lang="en-US"/>
              <a:t>Click to edit Master title </a:t>
            </a:r>
            <a:br>
              <a:rPr lang="en-US"/>
            </a:br>
            <a:r>
              <a:rPr lang="en-US"/>
              <a:t>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3657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298129064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2">
    <p:spTree>
      <p:nvGrpSpPr>
        <p:cNvPr id="1" name=""/>
        <p:cNvGrpSpPr/>
        <p:nvPr/>
      </p:nvGrpSpPr>
      <p:grpSpPr>
        <a:xfrm>
          <a:off x="0" y="0"/>
          <a:ext cx="0" cy="0"/>
          <a:chOff x="0" y="0"/>
          <a:chExt cx="0" cy="0"/>
        </a:xfrm>
      </p:grpSpPr>
      <p:pic>
        <p:nvPicPr>
          <p:cNvPr id="7" name="Background">
            <a:extLst>
              <a:ext uri="{FF2B5EF4-FFF2-40B4-BE49-F238E27FC236}">
                <a16:creationId xmlns:a16="http://schemas.microsoft.com/office/drawing/2014/main" id="{97177028-EC0C-E347-99BF-345A1F498C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90500"/>
            <a:ext cx="12192000" cy="6858000"/>
          </a:xfrm>
          <a:prstGeom prst="rect">
            <a:avLst/>
          </a:prstGeom>
        </p:spPr>
      </p:pic>
      <p:sp>
        <p:nvSpPr>
          <p:cNvPr id="14" name="Thrive Graphic ">
            <a:extLst>
              <a:ext uri="{FF2B5EF4-FFF2-40B4-BE49-F238E27FC236}">
                <a16:creationId xmlns:a16="http://schemas.microsoft.com/office/drawing/2014/main" id="{4255D18E-1050-9F4C-8214-959B55FEBA06}"/>
              </a:ext>
            </a:extLst>
          </p:cNvPr>
          <p:cNvSpPr/>
          <p:nvPr userDrawn="1"/>
        </p:nvSpPr>
        <p:spPr>
          <a:xfrm>
            <a:off x="0" y="1028700"/>
            <a:ext cx="9382578" cy="5829300"/>
          </a:xfrm>
          <a:custGeom>
            <a:avLst/>
            <a:gdLst>
              <a:gd name="connsiteX0" fmla="*/ 0 w 9382578"/>
              <a:gd name="connsiteY0" fmla="*/ 0 h 5829300"/>
              <a:gd name="connsiteX1" fmla="*/ 6467928 w 9382578"/>
              <a:gd name="connsiteY1" fmla="*/ 0 h 5829300"/>
              <a:gd name="connsiteX2" fmla="*/ 6568225 w 9382578"/>
              <a:gd name="connsiteY2" fmla="*/ 0 h 5829300"/>
              <a:gd name="connsiteX3" fmla="*/ 6568225 w 9382578"/>
              <a:gd name="connsiteY3" fmla="*/ 2536 h 5829300"/>
              <a:gd name="connsiteX4" fmla="*/ 6617916 w 9382578"/>
              <a:gd name="connsiteY4" fmla="*/ 3793 h 5829300"/>
              <a:gd name="connsiteX5" fmla="*/ 9382578 w 9382578"/>
              <a:gd name="connsiteY5" fmla="*/ 2914650 h 5829300"/>
              <a:gd name="connsiteX6" fmla="*/ 6617916 w 9382578"/>
              <a:gd name="connsiteY6" fmla="*/ 5825508 h 5829300"/>
              <a:gd name="connsiteX7" fmla="*/ 6568225 w 9382578"/>
              <a:gd name="connsiteY7" fmla="*/ 5826764 h 5829300"/>
              <a:gd name="connsiteX8" fmla="*/ 6568225 w 9382578"/>
              <a:gd name="connsiteY8" fmla="*/ 5829300 h 5829300"/>
              <a:gd name="connsiteX9" fmla="*/ 6467928 w 9382578"/>
              <a:gd name="connsiteY9" fmla="*/ 5829300 h 5829300"/>
              <a:gd name="connsiteX10" fmla="*/ 0 w 9382578"/>
              <a:gd name="connsiteY10" fmla="*/ 5829300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82578" h="5829300">
                <a:moveTo>
                  <a:pt x="0" y="0"/>
                </a:moveTo>
                <a:lnTo>
                  <a:pt x="6467928" y="0"/>
                </a:lnTo>
                <a:lnTo>
                  <a:pt x="6568225" y="0"/>
                </a:lnTo>
                <a:lnTo>
                  <a:pt x="6568225" y="2536"/>
                </a:lnTo>
                <a:lnTo>
                  <a:pt x="6617916" y="3793"/>
                </a:lnTo>
                <a:cubicBezTo>
                  <a:pt x="8157929" y="81856"/>
                  <a:pt x="9382578" y="1355237"/>
                  <a:pt x="9382578" y="2914650"/>
                </a:cubicBezTo>
                <a:cubicBezTo>
                  <a:pt x="9382578" y="4474064"/>
                  <a:pt x="8157929" y="5747444"/>
                  <a:pt x="6617916" y="5825508"/>
                </a:cubicBezTo>
                <a:lnTo>
                  <a:pt x="6568225" y="5826764"/>
                </a:lnTo>
                <a:lnTo>
                  <a:pt x="6568225" y="5829300"/>
                </a:lnTo>
                <a:lnTo>
                  <a:pt x="6467928" y="5829300"/>
                </a:lnTo>
                <a:lnTo>
                  <a:pt x="0" y="5829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dirty="0">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032255468"/>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3">
    <p:bg>
      <p:bgRef idx="1001">
        <a:schemeClr val="bg1"/>
      </p:bgRef>
    </p:bg>
    <p:spTree>
      <p:nvGrpSpPr>
        <p:cNvPr id="1" name=""/>
        <p:cNvGrpSpPr/>
        <p:nvPr/>
      </p:nvGrpSpPr>
      <p:grpSpPr>
        <a:xfrm>
          <a:off x="0" y="0"/>
          <a:ext cx="0" cy="0"/>
          <a:chOff x="0" y="0"/>
          <a:chExt cx="0" cy="0"/>
        </a:xfrm>
      </p:grpSpPr>
      <p:sp>
        <p:nvSpPr>
          <p:cNvPr id="13" name="Thrive Graphic">
            <a:extLst>
              <a:ext uri="{FF2B5EF4-FFF2-40B4-BE49-F238E27FC236}">
                <a16:creationId xmlns:a16="http://schemas.microsoft.com/office/drawing/2014/main" id="{E1F63B42-0D22-8E40-915C-0A49F423A783}"/>
              </a:ext>
            </a:extLst>
          </p:cNvPr>
          <p:cNvSpPr/>
          <p:nvPr userDrawn="1"/>
        </p:nvSpPr>
        <p:spPr>
          <a:xfrm>
            <a:off x="1" y="0"/>
            <a:ext cx="10363077" cy="6858000"/>
          </a:xfrm>
          <a:custGeom>
            <a:avLst/>
            <a:gdLst>
              <a:gd name="connsiteX0" fmla="*/ 0 w 10363077"/>
              <a:gd name="connsiteY0" fmla="*/ 0 h 6858000"/>
              <a:gd name="connsiteX1" fmla="*/ 6934077 w 10363077"/>
              <a:gd name="connsiteY1" fmla="*/ 0 h 6858000"/>
              <a:gd name="connsiteX2" fmla="*/ 7052074 w 10363077"/>
              <a:gd name="connsiteY2" fmla="*/ 0 h 6858000"/>
              <a:gd name="connsiteX3" fmla="*/ 7052074 w 10363077"/>
              <a:gd name="connsiteY3" fmla="*/ 2984 h 6858000"/>
              <a:gd name="connsiteX4" fmla="*/ 7110534 w 10363077"/>
              <a:gd name="connsiteY4" fmla="*/ 4462 h 6858000"/>
              <a:gd name="connsiteX5" fmla="*/ 10363077 w 10363077"/>
              <a:gd name="connsiteY5" fmla="*/ 3429000 h 6858000"/>
              <a:gd name="connsiteX6" fmla="*/ 7110534 w 10363077"/>
              <a:gd name="connsiteY6" fmla="*/ 6853539 h 6858000"/>
              <a:gd name="connsiteX7" fmla="*/ 7052074 w 10363077"/>
              <a:gd name="connsiteY7" fmla="*/ 6855017 h 6858000"/>
              <a:gd name="connsiteX8" fmla="*/ 7052074 w 10363077"/>
              <a:gd name="connsiteY8" fmla="*/ 6858000 h 6858000"/>
              <a:gd name="connsiteX9" fmla="*/ 6934077 w 10363077"/>
              <a:gd name="connsiteY9" fmla="*/ 6858000 h 6858000"/>
              <a:gd name="connsiteX10" fmla="*/ 0 w 10363077"/>
              <a:gd name="connsiteY10" fmla="*/ 6858000 h 6858000"/>
              <a:gd name="connsiteX11" fmla="*/ 0 w 1036307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3077" h="6858000">
                <a:moveTo>
                  <a:pt x="0" y="0"/>
                </a:moveTo>
                <a:lnTo>
                  <a:pt x="6934077" y="0"/>
                </a:lnTo>
                <a:lnTo>
                  <a:pt x="7052074" y="0"/>
                </a:lnTo>
                <a:lnTo>
                  <a:pt x="7052074" y="2984"/>
                </a:lnTo>
                <a:lnTo>
                  <a:pt x="7110534" y="4462"/>
                </a:lnTo>
                <a:cubicBezTo>
                  <a:pt x="8922313" y="96301"/>
                  <a:pt x="10363077" y="1594397"/>
                  <a:pt x="10363077" y="3429000"/>
                </a:cubicBezTo>
                <a:cubicBezTo>
                  <a:pt x="10363077" y="5263605"/>
                  <a:pt x="8922313" y="6761699"/>
                  <a:pt x="7110534" y="6853539"/>
                </a:cubicBezTo>
                <a:lnTo>
                  <a:pt x="7052074" y="6855017"/>
                </a:lnTo>
                <a:lnTo>
                  <a:pt x="7052074" y="6858000"/>
                </a:lnTo>
                <a:lnTo>
                  <a:pt x="6934077" y="6858000"/>
                </a:lnTo>
                <a:lnTo>
                  <a:pt x="0" y="6858000"/>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315200" cy="228600"/>
          </a:xfrm>
        </p:spPr>
        <p:txBody>
          <a:bodyPr/>
          <a:lstStyle>
            <a:lvl1pPr>
              <a:spcAft>
                <a:spcPts val="0"/>
              </a:spcAft>
              <a:defRPr sz="11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TextBox 11">
            <a:extLst>
              <a:ext uri="{FF2B5EF4-FFF2-40B4-BE49-F238E27FC236}">
                <a16:creationId xmlns:a16="http://schemas.microsoft.com/office/drawing/2014/main" id="{8A6E1C59-E258-794F-9CB0-0AB8B92668CB}"/>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rPr>
              <a:t>© 2023 Teradata. All rights reserved.</a:t>
            </a:r>
          </a:p>
        </p:txBody>
      </p:sp>
    </p:spTree>
    <p:extLst>
      <p:ext uri="{BB962C8B-B14F-4D97-AF65-F5344CB8AC3E}">
        <p14:creationId xmlns:p14="http://schemas.microsoft.com/office/powerpoint/2010/main" val="177010949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4">
    <p:spTree>
      <p:nvGrpSpPr>
        <p:cNvPr id="1" name=""/>
        <p:cNvGrpSpPr/>
        <p:nvPr/>
      </p:nvGrpSpPr>
      <p:grpSpPr>
        <a:xfrm>
          <a:off x="0" y="0"/>
          <a:ext cx="0" cy="0"/>
          <a:chOff x="0" y="0"/>
          <a:chExt cx="0" cy="0"/>
        </a:xfrm>
      </p:grpSpPr>
      <p:pic>
        <p:nvPicPr>
          <p:cNvPr id="10" name="Background">
            <a:extLst>
              <a:ext uri="{FF2B5EF4-FFF2-40B4-BE49-F238E27FC236}">
                <a16:creationId xmlns:a16="http://schemas.microsoft.com/office/drawing/2014/main" id="{1DD06E22-8F8E-6F49-91FB-6A22C2BB93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Thrive Graphic">
            <a:extLst>
              <a:ext uri="{FF2B5EF4-FFF2-40B4-BE49-F238E27FC236}">
                <a16:creationId xmlns:a16="http://schemas.microsoft.com/office/drawing/2014/main" id="{F71C0FC7-7931-054F-84D3-8BE1CC005B86}"/>
              </a:ext>
            </a:extLst>
          </p:cNvPr>
          <p:cNvSpPr/>
          <p:nvPr userDrawn="1"/>
        </p:nvSpPr>
        <p:spPr>
          <a:xfrm>
            <a:off x="1" y="0"/>
            <a:ext cx="10363077" cy="6858000"/>
          </a:xfrm>
          <a:custGeom>
            <a:avLst/>
            <a:gdLst>
              <a:gd name="connsiteX0" fmla="*/ 0 w 10363077"/>
              <a:gd name="connsiteY0" fmla="*/ 0 h 6858000"/>
              <a:gd name="connsiteX1" fmla="*/ 6934077 w 10363077"/>
              <a:gd name="connsiteY1" fmla="*/ 0 h 6858000"/>
              <a:gd name="connsiteX2" fmla="*/ 7052074 w 10363077"/>
              <a:gd name="connsiteY2" fmla="*/ 0 h 6858000"/>
              <a:gd name="connsiteX3" fmla="*/ 7052074 w 10363077"/>
              <a:gd name="connsiteY3" fmla="*/ 2984 h 6858000"/>
              <a:gd name="connsiteX4" fmla="*/ 7110534 w 10363077"/>
              <a:gd name="connsiteY4" fmla="*/ 4462 h 6858000"/>
              <a:gd name="connsiteX5" fmla="*/ 10363077 w 10363077"/>
              <a:gd name="connsiteY5" fmla="*/ 3429000 h 6858000"/>
              <a:gd name="connsiteX6" fmla="*/ 7110534 w 10363077"/>
              <a:gd name="connsiteY6" fmla="*/ 6853539 h 6858000"/>
              <a:gd name="connsiteX7" fmla="*/ 7052074 w 10363077"/>
              <a:gd name="connsiteY7" fmla="*/ 6855017 h 6858000"/>
              <a:gd name="connsiteX8" fmla="*/ 7052074 w 10363077"/>
              <a:gd name="connsiteY8" fmla="*/ 6858000 h 6858000"/>
              <a:gd name="connsiteX9" fmla="*/ 6934077 w 10363077"/>
              <a:gd name="connsiteY9" fmla="*/ 6858000 h 6858000"/>
              <a:gd name="connsiteX10" fmla="*/ 0 w 10363077"/>
              <a:gd name="connsiteY10" fmla="*/ 6858000 h 6858000"/>
              <a:gd name="connsiteX11" fmla="*/ 0 w 1036307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3077" h="6858000">
                <a:moveTo>
                  <a:pt x="0" y="0"/>
                </a:moveTo>
                <a:lnTo>
                  <a:pt x="6934077" y="0"/>
                </a:lnTo>
                <a:lnTo>
                  <a:pt x="7052074" y="0"/>
                </a:lnTo>
                <a:lnTo>
                  <a:pt x="7052074" y="2984"/>
                </a:lnTo>
                <a:lnTo>
                  <a:pt x="7110534" y="4462"/>
                </a:lnTo>
                <a:cubicBezTo>
                  <a:pt x="8922313" y="96301"/>
                  <a:pt x="10363077" y="1594397"/>
                  <a:pt x="10363077" y="3429000"/>
                </a:cubicBezTo>
                <a:cubicBezTo>
                  <a:pt x="10363077" y="5263605"/>
                  <a:pt x="8922313" y="6761699"/>
                  <a:pt x="7110534" y="6853539"/>
                </a:cubicBezTo>
                <a:lnTo>
                  <a:pt x="7052074" y="6855017"/>
                </a:lnTo>
                <a:lnTo>
                  <a:pt x="7052074" y="6858000"/>
                </a:lnTo>
                <a:lnTo>
                  <a:pt x="6934077" y="6858000"/>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3152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TextBox 11">
            <a:extLst>
              <a:ext uri="{FF2B5EF4-FFF2-40B4-BE49-F238E27FC236}">
                <a16:creationId xmlns:a16="http://schemas.microsoft.com/office/drawing/2014/main" id="{8A6E1C59-E258-794F-9CB0-0AB8B92668CB}"/>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2420910819"/>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5">
    <p:spTree>
      <p:nvGrpSpPr>
        <p:cNvPr id="1" name=""/>
        <p:cNvGrpSpPr/>
        <p:nvPr/>
      </p:nvGrpSpPr>
      <p:grpSpPr>
        <a:xfrm>
          <a:off x="0" y="0"/>
          <a:ext cx="0" cy="0"/>
          <a:chOff x="0" y="0"/>
          <a:chExt cx="0" cy="0"/>
        </a:xfrm>
      </p:grpSpPr>
      <p:pic>
        <p:nvPicPr>
          <p:cNvPr id="7" name="Background">
            <a:extLst>
              <a:ext uri="{FF2B5EF4-FFF2-40B4-BE49-F238E27FC236}">
                <a16:creationId xmlns:a16="http://schemas.microsoft.com/office/drawing/2014/main" id="{97177028-EC0C-E347-99BF-345A1F498C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hrive Graphic">
            <a:extLst>
              <a:ext uri="{FF2B5EF4-FFF2-40B4-BE49-F238E27FC236}">
                <a16:creationId xmlns:a16="http://schemas.microsoft.com/office/drawing/2014/main" id="{E7BCFBB9-51AF-6643-BD24-EFB26F46D3F8}"/>
              </a:ext>
            </a:extLst>
          </p:cNvPr>
          <p:cNvSpPr/>
          <p:nvPr userDrawn="1"/>
        </p:nvSpPr>
        <p:spPr>
          <a:xfrm>
            <a:off x="1" y="0"/>
            <a:ext cx="10363077" cy="6858000"/>
          </a:xfrm>
          <a:custGeom>
            <a:avLst/>
            <a:gdLst>
              <a:gd name="connsiteX0" fmla="*/ 0 w 10363077"/>
              <a:gd name="connsiteY0" fmla="*/ 0 h 6858000"/>
              <a:gd name="connsiteX1" fmla="*/ 6934077 w 10363077"/>
              <a:gd name="connsiteY1" fmla="*/ 0 h 6858000"/>
              <a:gd name="connsiteX2" fmla="*/ 7052074 w 10363077"/>
              <a:gd name="connsiteY2" fmla="*/ 0 h 6858000"/>
              <a:gd name="connsiteX3" fmla="*/ 7052074 w 10363077"/>
              <a:gd name="connsiteY3" fmla="*/ 2984 h 6858000"/>
              <a:gd name="connsiteX4" fmla="*/ 7110534 w 10363077"/>
              <a:gd name="connsiteY4" fmla="*/ 4462 h 6858000"/>
              <a:gd name="connsiteX5" fmla="*/ 10363077 w 10363077"/>
              <a:gd name="connsiteY5" fmla="*/ 3429000 h 6858000"/>
              <a:gd name="connsiteX6" fmla="*/ 7110534 w 10363077"/>
              <a:gd name="connsiteY6" fmla="*/ 6853539 h 6858000"/>
              <a:gd name="connsiteX7" fmla="*/ 7052074 w 10363077"/>
              <a:gd name="connsiteY7" fmla="*/ 6855017 h 6858000"/>
              <a:gd name="connsiteX8" fmla="*/ 7052074 w 10363077"/>
              <a:gd name="connsiteY8" fmla="*/ 6858000 h 6858000"/>
              <a:gd name="connsiteX9" fmla="*/ 6934077 w 10363077"/>
              <a:gd name="connsiteY9" fmla="*/ 6858000 h 6858000"/>
              <a:gd name="connsiteX10" fmla="*/ 0 w 10363077"/>
              <a:gd name="connsiteY10" fmla="*/ 6858000 h 6858000"/>
              <a:gd name="connsiteX11" fmla="*/ 0 w 1036307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3077" h="6858000">
                <a:moveTo>
                  <a:pt x="0" y="0"/>
                </a:moveTo>
                <a:lnTo>
                  <a:pt x="6934077" y="0"/>
                </a:lnTo>
                <a:lnTo>
                  <a:pt x="7052074" y="0"/>
                </a:lnTo>
                <a:lnTo>
                  <a:pt x="7052074" y="2984"/>
                </a:lnTo>
                <a:lnTo>
                  <a:pt x="7110534" y="4462"/>
                </a:lnTo>
                <a:cubicBezTo>
                  <a:pt x="8922313" y="96301"/>
                  <a:pt x="10363077" y="1594397"/>
                  <a:pt x="10363077" y="3429000"/>
                </a:cubicBezTo>
                <a:cubicBezTo>
                  <a:pt x="10363077" y="5263605"/>
                  <a:pt x="8922313" y="6761699"/>
                  <a:pt x="7110534" y="6853539"/>
                </a:cubicBezTo>
                <a:lnTo>
                  <a:pt x="7052074" y="6855017"/>
                </a:lnTo>
                <a:lnTo>
                  <a:pt x="7052074" y="6858000"/>
                </a:lnTo>
                <a:lnTo>
                  <a:pt x="6934077" y="6858000"/>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3152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TextBox 10">
            <a:extLst>
              <a:ext uri="{FF2B5EF4-FFF2-40B4-BE49-F238E27FC236}">
                <a16:creationId xmlns:a16="http://schemas.microsoft.com/office/drawing/2014/main" id="{3807DFDA-51D2-354F-8CEE-F1EF514786C3}"/>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232346553"/>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6">
    <p:spTree>
      <p:nvGrpSpPr>
        <p:cNvPr id="1" name=""/>
        <p:cNvGrpSpPr/>
        <p:nvPr/>
      </p:nvGrpSpPr>
      <p:grpSpPr>
        <a:xfrm>
          <a:off x="0" y="0"/>
          <a:ext cx="0" cy="0"/>
          <a:chOff x="0" y="0"/>
          <a:chExt cx="0" cy="0"/>
        </a:xfrm>
      </p:grpSpPr>
      <p:sp>
        <p:nvSpPr>
          <p:cNvPr id="12" name="Thrive Graphic">
            <a:extLst>
              <a:ext uri="{FF2B5EF4-FFF2-40B4-BE49-F238E27FC236}">
                <a16:creationId xmlns:a16="http://schemas.microsoft.com/office/drawing/2014/main" id="{E7BCFBB9-51AF-6643-BD24-EFB26F46D3F8}"/>
              </a:ext>
            </a:extLst>
          </p:cNvPr>
          <p:cNvSpPr/>
          <p:nvPr userDrawn="1"/>
        </p:nvSpPr>
        <p:spPr>
          <a:xfrm>
            <a:off x="1" y="0"/>
            <a:ext cx="10363077" cy="6858000"/>
          </a:xfrm>
          <a:custGeom>
            <a:avLst/>
            <a:gdLst>
              <a:gd name="connsiteX0" fmla="*/ 0 w 10363077"/>
              <a:gd name="connsiteY0" fmla="*/ 0 h 6858000"/>
              <a:gd name="connsiteX1" fmla="*/ 6934077 w 10363077"/>
              <a:gd name="connsiteY1" fmla="*/ 0 h 6858000"/>
              <a:gd name="connsiteX2" fmla="*/ 7052074 w 10363077"/>
              <a:gd name="connsiteY2" fmla="*/ 0 h 6858000"/>
              <a:gd name="connsiteX3" fmla="*/ 7052074 w 10363077"/>
              <a:gd name="connsiteY3" fmla="*/ 2984 h 6858000"/>
              <a:gd name="connsiteX4" fmla="*/ 7110534 w 10363077"/>
              <a:gd name="connsiteY4" fmla="*/ 4462 h 6858000"/>
              <a:gd name="connsiteX5" fmla="*/ 10363077 w 10363077"/>
              <a:gd name="connsiteY5" fmla="*/ 3429000 h 6858000"/>
              <a:gd name="connsiteX6" fmla="*/ 7110534 w 10363077"/>
              <a:gd name="connsiteY6" fmla="*/ 6853539 h 6858000"/>
              <a:gd name="connsiteX7" fmla="*/ 7052074 w 10363077"/>
              <a:gd name="connsiteY7" fmla="*/ 6855017 h 6858000"/>
              <a:gd name="connsiteX8" fmla="*/ 7052074 w 10363077"/>
              <a:gd name="connsiteY8" fmla="*/ 6858000 h 6858000"/>
              <a:gd name="connsiteX9" fmla="*/ 6934077 w 10363077"/>
              <a:gd name="connsiteY9" fmla="*/ 6858000 h 6858000"/>
              <a:gd name="connsiteX10" fmla="*/ 0 w 10363077"/>
              <a:gd name="connsiteY10" fmla="*/ 6858000 h 6858000"/>
              <a:gd name="connsiteX11" fmla="*/ 0 w 1036307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3077" h="6858000">
                <a:moveTo>
                  <a:pt x="0" y="0"/>
                </a:moveTo>
                <a:lnTo>
                  <a:pt x="6934077" y="0"/>
                </a:lnTo>
                <a:lnTo>
                  <a:pt x="7052074" y="0"/>
                </a:lnTo>
                <a:lnTo>
                  <a:pt x="7052074" y="2984"/>
                </a:lnTo>
                <a:lnTo>
                  <a:pt x="7110534" y="4462"/>
                </a:lnTo>
                <a:cubicBezTo>
                  <a:pt x="8922313" y="96301"/>
                  <a:pt x="10363077" y="1594397"/>
                  <a:pt x="10363077" y="3429000"/>
                </a:cubicBezTo>
                <a:cubicBezTo>
                  <a:pt x="10363077" y="5263605"/>
                  <a:pt x="8922313" y="6761699"/>
                  <a:pt x="7110534" y="6853539"/>
                </a:cubicBezTo>
                <a:lnTo>
                  <a:pt x="7052074" y="6855017"/>
                </a:lnTo>
                <a:lnTo>
                  <a:pt x="7052074" y="6858000"/>
                </a:lnTo>
                <a:lnTo>
                  <a:pt x="6934077" y="6858000"/>
                </a:lnTo>
                <a:lnTo>
                  <a:pt x="0" y="685800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3152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TextBox 10">
            <a:extLst>
              <a:ext uri="{FF2B5EF4-FFF2-40B4-BE49-F238E27FC236}">
                <a16:creationId xmlns:a16="http://schemas.microsoft.com/office/drawing/2014/main" id="{3807DFDA-51D2-354F-8CEE-F1EF514786C3}"/>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602862678"/>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7">
    <p:spTree>
      <p:nvGrpSpPr>
        <p:cNvPr id="1" name=""/>
        <p:cNvGrpSpPr/>
        <p:nvPr/>
      </p:nvGrpSpPr>
      <p:grpSpPr>
        <a:xfrm>
          <a:off x="0" y="0"/>
          <a:ext cx="0" cy="0"/>
          <a:chOff x="0" y="0"/>
          <a:chExt cx="0" cy="0"/>
        </a:xfrm>
      </p:grpSpPr>
      <p:pic>
        <p:nvPicPr>
          <p:cNvPr id="11" name="Background">
            <a:extLst>
              <a:ext uri="{FF2B5EF4-FFF2-40B4-BE49-F238E27FC236}">
                <a16:creationId xmlns:a16="http://schemas.microsoft.com/office/drawing/2014/main" id="{95B33452-B753-4847-AFFD-EB80EE67789D}"/>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95528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extBox 9">
            <a:extLst>
              <a:ext uri="{FF2B5EF4-FFF2-40B4-BE49-F238E27FC236}">
                <a16:creationId xmlns:a16="http://schemas.microsoft.com/office/drawing/2014/main" id="{D47B44C3-B81B-1748-8142-3F68F78EF526}"/>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2606253704"/>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8">
    <p:bg>
      <p:bgRef idx="1001">
        <a:schemeClr val="bg2"/>
      </p:bgRef>
    </p:bg>
    <p:spTree>
      <p:nvGrpSpPr>
        <p:cNvPr id="1" name=""/>
        <p:cNvGrpSpPr/>
        <p:nvPr/>
      </p:nvGrpSpPr>
      <p:grpSpPr>
        <a:xfrm>
          <a:off x="0" y="0"/>
          <a:ext cx="0" cy="0"/>
          <a:chOff x="0" y="0"/>
          <a:chExt cx="0" cy="0"/>
        </a:xfrm>
      </p:grpSpPr>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95528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9291110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9 Ink-Saver">
    <p:spTree>
      <p:nvGrpSpPr>
        <p:cNvPr id="1" name=""/>
        <p:cNvGrpSpPr/>
        <p:nvPr/>
      </p:nvGrpSpPr>
      <p:grpSpPr>
        <a:xfrm>
          <a:off x="0" y="0"/>
          <a:ext cx="0" cy="0"/>
          <a:chOff x="0" y="0"/>
          <a:chExt cx="0" cy="0"/>
        </a:xfrm>
      </p:grpSpPr>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95528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429872556"/>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7" name="Background">
            <a:extLst>
              <a:ext uri="{FF2B5EF4-FFF2-40B4-BE49-F238E27FC236}">
                <a16:creationId xmlns:a16="http://schemas.microsoft.com/office/drawing/2014/main" id="{B1B5F96B-3AB6-BD46-8483-736A5B16B0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5" name="Thrive Graphic">
            <a:extLst>
              <a:ext uri="{FF2B5EF4-FFF2-40B4-BE49-F238E27FC236}">
                <a16:creationId xmlns:a16="http://schemas.microsoft.com/office/drawing/2014/main" id="{6825D9C4-C0DB-A944-85D9-5DFDB1D34DF9}"/>
              </a:ext>
            </a:extLst>
          </p:cNvPr>
          <p:cNvSpPr/>
          <p:nvPr userDrawn="1"/>
        </p:nvSpPr>
        <p:spPr>
          <a:xfrm>
            <a:off x="0" y="0"/>
            <a:ext cx="9634648" cy="6858000"/>
          </a:xfrm>
          <a:custGeom>
            <a:avLst/>
            <a:gdLst>
              <a:gd name="connsiteX0" fmla="*/ 0 w 9634648"/>
              <a:gd name="connsiteY0" fmla="*/ 0 h 6858000"/>
              <a:gd name="connsiteX1" fmla="*/ 6208684 w 9634648"/>
              <a:gd name="connsiteY1" fmla="*/ 0 h 6858000"/>
              <a:gd name="connsiteX2" fmla="*/ 6326576 w 9634648"/>
              <a:gd name="connsiteY2" fmla="*/ 0 h 6858000"/>
              <a:gd name="connsiteX3" fmla="*/ 6326576 w 9634648"/>
              <a:gd name="connsiteY3" fmla="*/ 2984 h 6858000"/>
              <a:gd name="connsiteX4" fmla="*/ 6384984 w 9634648"/>
              <a:gd name="connsiteY4" fmla="*/ 4462 h 6858000"/>
              <a:gd name="connsiteX5" fmla="*/ 9634648 w 9634648"/>
              <a:gd name="connsiteY5" fmla="*/ 3429000 h 6858000"/>
              <a:gd name="connsiteX6" fmla="*/ 6384984 w 9634648"/>
              <a:gd name="connsiteY6" fmla="*/ 6853539 h 6858000"/>
              <a:gd name="connsiteX7" fmla="*/ 6326576 w 9634648"/>
              <a:gd name="connsiteY7" fmla="*/ 6855017 h 6858000"/>
              <a:gd name="connsiteX8" fmla="*/ 6326576 w 9634648"/>
              <a:gd name="connsiteY8" fmla="*/ 6858000 h 6858000"/>
              <a:gd name="connsiteX9" fmla="*/ 6208684 w 9634648"/>
              <a:gd name="connsiteY9" fmla="*/ 6858000 h 6858000"/>
              <a:gd name="connsiteX10" fmla="*/ 0 w 9634648"/>
              <a:gd name="connsiteY10" fmla="*/ 6858000 h 6858000"/>
              <a:gd name="connsiteX11" fmla="*/ 0 w 9634648"/>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34648" h="6858000">
                <a:moveTo>
                  <a:pt x="0" y="0"/>
                </a:moveTo>
                <a:lnTo>
                  <a:pt x="6208684" y="0"/>
                </a:lnTo>
                <a:lnTo>
                  <a:pt x="6326576" y="0"/>
                </a:lnTo>
                <a:lnTo>
                  <a:pt x="6326576" y="2984"/>
                </a:lnTo>
                <a:lnTo>
                  <a:pt x="6384984" y="4462"/>
                </a:lnTo>
                <a:cubicBezTo>
                  <a:pt x="8195160" y="96301"/>
                  <a:pt x="9634648" y="1594397"/>
                  <a:pt x="9634648" y="3429000"/>
                </a:cubicBezTo>
                <a:cubicBezTo>
                  <a:pt x="9634648" y="5263605"/>
                  <a:pt x="8195160" y="6761699"/>
                  <a:pt x="6384984" y="6853539"/>
                </a:cubicBezTo>
                <a:lnTo>
                  <a:pt x="6326576" y="6855017"/>
                </a:lnTo>
                <a:lnTo>
                  <a:pt x="6326576" y="6858000"/>
                </a:lnTo>
                <a:lnTo>
                  <a:pt x="6208684" y="6858000"/>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dirty="0">
              <a:solidFill>
                <a:schemeClr val="tx1"/>
              </a:solidFill>
            </a:endParaRPr>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658368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8229600" cy="7239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19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Content Placeholder 2">
            <a:extLst>
              <a:ext uri="{FF2B5EF4-FFF2-40B4-BE49-F238E27FC236}">
                <a16:creationId xmlns:a16="http://schemas.microsoft.com/office/drawing/2014/main" id="{AE4CC3BC-1300-4E44-AFB9-7802027ACCBA}"/>
              </a:ext>
            </a:extLst>
          </p:cNvPr>
          <p:cNvSpPr>
            <a:spLocks noGrp="1"/>
          </p:cNvSpPr>
          <p:nvPr>
            <p:ph idx="14"/>
          </p:nvPr>
        </p:nvSpPr>
        <p:spPr>
          <a:xfrm>
            <a:off x="333247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Content Placeholder 2">
            <a:extLst>
              <a:ext uri="{FF2B5EF4-FFF2-40B4-BE49-F238E27FC236}">
                <a16:creationId xmlns:a16="http://schemas.microsoft.com/office/drawing/2014/main" id="{4EAC426F-C752-2048-96A9-7917DEA1BB19}"/>
              </a:ext>
            </a:extLst>
          </p:cNvPr>
          <p:cNvSpPr>
            <a:spLocks noGrp="1"/>
          </p:cNvSpPr>
          <p:nvPr>
            <p:ph idx="15"/>
          </p:nvPr>
        </p:nvSpPr>
        <p:spPr>
          <a:xfrm>
            <a:off x="620775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Content Placeholder 2">
            <a:extLst>
              <a:ext uri="{FF2B5EF4-FFF2-40B4-BE49-F238E27FC236}">
                <a16:creationId xmlns:a16="http://schemas.microsoft.com/office/drawing/2014/main" id="{8D396D53-E38B-2E46-AF4B-6EE035E0DCAC}"/>
              </a:ext>
            </a:extLst>
          </p:cNvPr>
          <p:cNvSpPr>
            <a:spLocks noGrp="1"/>
          </p:cNvSpPr>
          <p:nvPr>
            <p:ph idx="17"/>
          </p:nvPr>
        </p:nvSpPr>
        <p:spPr>
          <a:xfrm>
            <a:off x="45719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2">
            <a:extLst>
              <a:ext uri="{FF2B5EF4-FFF2-40B4-BE49-F238E27FC236}">
                <a16:creationId xmlns:a16="http://schemas.microsoft.com/office/drawing/2014/main" id="{D898AFCC-687C-664D-8B82-3388505C9CB0}"/>
              </a:ext>
            </a:extLst>
          </p:cNvPr>
          <p:cNvSpPr>
            <a:spLocks noGrp="1"/>
          </p:cNvSpPr>
          <p:nvPr>
            <p:ph idx="18"/>
          </p:nvPr>
        </p:nvSpPr>
        <p:spPr>
          <a:xfrm>
            <a:off x="333247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2">
            <a:extLst>
              <a:ext uri="{FF2B5EF4-FFF2-40B4-BE49-F238E27FC236}">
                <a16:creationId xmlns:a16="http://schemas.microsoft.com/office/drawing/2014/main" id="{6E5B425C-DFEC-B24E-81E8-935B9AFCCB80}"/>
              </a:ext>
            </a:extLst>
          </p:cNvPr>
          <p:cNvSpPr>
            <a:spLocks noGrp="1"/>
          </p:cNvSpPr>
          <p:nvPr>
            <p:ph idx="19"/>
          </p:nvPr>
        </p:nvSpPr>
        <p:spPr>
          <a:xfrm>
            <a:off x="620775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28" name="Logo">
            <a:extLst>
              <a:ext uri="{FF2B5EF4-FFF2-40B4-BE49-F238E27FC236}">
                <a16:creationId xmlns:a16="http://schemas.microsoft.com/office/drawing/2014/main" id="{17491D78-0FFD-B442-8059-31DEAF559ED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21" name="TextBox 20">
            <a:extLst>
              <a:ext uri="{FF2B5EF4-FFF2-40B4-BE49-F238E27FC236}">
                <a16:creationId xmlns:a16="http://schemas.microsoft.com/office/drawing/2014/main" id="{E4DDDE9E-5920-B943-8B4E-ECD67EA24B7F}"/>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3641500092"/>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2160" userDrawn="1">
          <p15:clr>
            <a:srgbClr val="FBAE40"/>
          </p15:clr>
        </p15:guide>
        <p15:guide id="4" pos="3912" userDrawn="1">
          <p15:clr>
            <a:srgbClr val="FBAE40"/>
          </p15:clr>
        </p15:guide>
        <p15:guide id="5" pos="2102"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19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Content Placeholder 2">
            <a:extLst>
              <a:ext uri="{FF2B5EF4-FFF2-40B4-BE49-F238E27FC236}">
                <a16:creationId xmlns:a16="http://schemas.microsoft.com/office/drawing/2014/main" id="{AE4CC3BC-1300-4E44-AFB9-7802027ACCBA}"/>
              </a:ext>
            </a:extLst>
          </p:cNvPr>
          <p:cNvSpPr>
            <a:spLocks noGrp="1"/>
          </p:cNvSpPr>
          <p:nvPr>
            <p:ph idx="14"/>
          </p:nvPr>
        </p:nvSpPr>
        <p:spPr>
          <a:xfrm>
            <a:off x="333247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Content Placeholder 2">
            <a:extLst>
              <a:ext uri="{FF2B5EF4-FFF2-40B4-BE49-F238E27FC236}">
                <a16:creationId xmlns:a16="http://schemas.microsoft.com/office/drawing/2014/main" id="{4EAC426F-C752-2048-96A9-7917DEA1BB19}"/>
              </a:ext>
            </a:extLst>
          </p:cNvPr>
          <p:cNvSpPr>
            <a:spLocks noGrp="1"/>
          </p:cNvSpPr>
          <p:nvPr>
            <p:ph idx="15"/>
          </p:nvPr>
        </p:nvSpPr>
        <p:spPr>
          <a:xfrm>
            <a:off x="620775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Content Placeholder 2">
            <a:extLst>
              <a:ext uri="{FF2B5EF4-FFF2-40B4-BE49-F238E27FC236}">
                <a16:creationId xmlns:a16="http://schemas.microsoft.com/office/drawing/2014/main" id="{A349E73E-2AF7-0348-AB96-84D73F85CDED}"/>
              </a:ext>
            </a:extLst>
          </p:cNvPr>
          <p:cNvSpPr>
            <a:spLocks noGrp="1"/>
          </p:cNvSpPr>
          <p:nvPr>
            <p:ph idx="16"/>
          </p:nvPr>
        </p:nvSpPr>
        <p:spPr>
          <a:xfrm>
            <a:off x="9086850" y="1752600"/>
            <a:ext cx="264795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Content Placeholder 2">
            <a:extLst>
              <a:ext uri="{FF2B5EF4-FFF2-40B4-BE49-F238E27FC236}">
                <a16:creationId xmlns:a16="http://schemas.microsoft.com/office/drawing/2014/main" id="{8D396D53-E38B-2E46-AF4B-6EE035E0DCAC}"/>
              </a:ext>
            </a:extLst>
          </p:cNvPr>
          <p:cNvSpPr>
            <a:spLocks noGrp="1"/>
          </p:cNvSpPr>
          <p:nvPr>
            <p:ph idx="17"/>
          </p:nvPr>
        </p:nvSpPr>
        <p:spPr>
          <a:xfrm>
            <a:off x="45719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2">
            <a:extLst>
              <a:ext uri="{FF2B5EF4-FFF2-40B4-BE49-F238E27FC236}">
                <a16:creationId xmlns:a16="http://schemas.microsoft.com/office/drawing/2014/main" id="{D898AFCC-687C-664D-8B82-3388505C9CB0}"/>
              </a:ext>
            </a:extLst>
          </p:cNvPr>
          <p:cNvSpPr>
            <a:spLocks noGrp="1"/>
          </p:cNvSpPr>
          <p:nvPr>
            <p:ph idx="18"/>
          </p:nvPr>
        </p:nvSpPr>
        <p:spPr>
          <a:xfrm>
            <a:off x="333247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2">
            <a:extLst>
              <a:ext uri="{FF2B5EF4-FFF2-40B4-BE49-F238E27FC236}">
                <a16:creationId xmlns:a16="http://schemas.microsoft.com/office/drawing/2014/main" id="{6E5B425C-DFEC-B24E-81E8-935B9AFCCB80}"/>
              </a:ext>
            </a:extLst>
          </p:cNvPr>
          <p:cNvSpPr>
            <a:spLocks noGrp="1"/>
          </p:cNvSpPr>
          <p:nvPr>
            <p:ph idx="19"/>
          </p:nvPr>
        </p:nvSpPr>
        <p:spPr>
          <a:xfrm>
            <a:off x="620775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Content Placeholder 2">
            <a:extLst>
              <a:ext uri="{FF2B5EF4-FFF2-40B4-BE49-F238E27FC236}">
                <a16:creationId xmlns:a16="http://schemas.microsoft.com/office/drawing/2014/main" id="{AD940363-E143-3A43-A2DE-DA774B0DF21D}"/>
              </a:ext>
            </a:extLst>
          </p:cNvPr>
          <p:cNvSpPr>
            <a:spLocks noGrp="1"/>
          </p:cNvSpPr>
          <p:nvPr>
            <p:ph idx="20"/>
          </p:nvPr>
        </p:nvSpPr>
        <p:spPr>
          <a:xfrm>
            <a:off x="9086850" y="3429000"/>
            <a:ext cx="264795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98610816"/>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2160" userDrawn="1">
          <p15:clr>
            <a:srgbClr val="FBAE40"/>
          </p15:clr>
        </p15:guide>
        <p15:guide id="4" pos="3912" userDrawn="1">
          <p15:clr>
            <a:srgbClr val="FBAE40"/>
          </p15:clr>
        </p15:guide>
        <p15:guide id="5" pos="2102" userDrawn="1">
          <p15:clr>
            <a:srgbClr val="FBAE40"/>
          </p15:clr>
        </p15:guide>
        <p15:guide id="6" pos="572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3">
    <p:bg>
      <p:bgRef idx="1001">
        <a:schemeClr val="bg1"/>
      </p:bgRef>
    </p:bg>
    <p:spTree>
      <p:nvGrpSpPr>
        <p:cNvPr id="1" name=""/>
        <p:cNvGrpSpPr/>
        <p:nvPr/>
      </p:nvGrpSpPr>
      <p:grpSpPr>
        <a:xfrm>
          <a:off x="0" y="0"/>
          <a:ext cx="0" cy="0"/>
          <a:chOff x="0" y="0"/>
          <a:chExt cx="0" cy="0"/>
        </a:xfrm>
      </p:grpSpPr>
      <p:pic>
        <p:nvPicPr>
          <p:cNvPr id="5" name="Background">
            <a:extLst>
              <a:ext uri="{FF2B5EF4-FFF2-40B4-BE49-F238E27FC236}">
                <a16:creationId xmlns:a16="http://schemas.microsoft.com/office/drawing/2014/main" id="{D027DA4B-BB50-5B44-AAC8-29A80E8F43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Logo">
            <a:extLst>
              <a:ext uri="{FF2B5EF4-FFF2-40B4-BE49-F238E27FC236}">
                <a16:creationId xmlns:a16="http://schemas.microsoft.com/office/drawing/2014/main" id="{E9B987B8-285B-5041-A418-9686A7AD8BC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8" name="Copyright">
            <a:extLst>
              <a:ext uri="{FF2B5EF4-FFF2-40B4-BE49-F238E27FC236}">
                <a16:creationId xmlns:a16="http://schemas.microsoft.com/office/drawing/2014/main" id="{2E1003F7-D320-D84C-8648-5474103055AE}"/>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8542"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chemeClr val="tx1"/>
                </a:solidFill>
              </a:defRPr>
            </a:lvl1pPr>
          </a:lstStyle>
          <a:p>
            <a:pPr lvl="0"/>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hasCustomPrompt="1"/>
          </p:nvPr>
        </p:nvSpPr>
        <p:spPr>
          <a:xfrm>
            <a:off x="457200" y="2095501"/>
            <a:ext cx="5669280" cy="2705099"/>
          </a:xfrm>
        </p:spPr>
        <p:txBody>
          <a:bodyPr anchor="t" anchorCtr="0"/>
          <a:lstStyle>
            <a:lvl1pPr algn="l">
              <a:lnSpc>
                <a:spcPct val="90000"/>
              </a:lnSpc>
              <a:defRPr sz="6000" spc="-100" baseline="0">
                <a:solidFill>
                  <a:schemeClr val="tx1"/>
                </a:solidFill>
              </a:defRPr>
            </a:lvl1pPr>
          </a:lstStyle>
          <a:p>
            <a:r>
              <a:rPr lang="en-US"/>
              <a:t>Click to edit Master title </a:t>
            </a:r>
            <a:br>
              <a:rPr lang="en-US"/>
            </a:br>
            <a:r>
              <a:rPr lang="en-US"/>
              <a:t>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3657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153525308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am 3-Up">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sp>
        <p:nvSpPr>
          <p:cNvPr id="8" name="Picture Placeholder 7">
            <a:extLst>
              <a:ext uri="{FF2B5EF4-FFF2-40B4-BE49-F238E27FC236}">
                <a16:creationId xmlns:a16="http://schemas.microsoft.com/office/drawing/2014/main" id="{940A0D82-461B-E54B-9189-CFAEE99C2550}"/>
              </a:ext>
            </a:extLst>
          </p:cNvPr>
          <p:cNvSpPr>
            <a:spLocks noGrp="1"/>
          </p:cNvSpPr>
          <p:nvPr>
            <p:ph type="pic" sz="quarter" idx="16"/>
          </p:nvPr>
        </p:nvSpPr>
        <p:spPr>
          <a:xfrm>
            <a:off x="457200" y="1752600"/>
            <a:ext cx="1371600" cy="1600200"/>
          </a:xfrm>
          <a:noFill/>
        </p:spPr>
        <p:txBody>
          <a:bodyPr/>
          <a:lstStyle>
            <a:lvl1pPr>
              <a:defRPr sz="1600">
                <a:solidFill>
                  <a:schemeClr val="bg2"/>
                </a:solidFill>
              </a:defRPr>
            </a:lvl1pPr>
          </a:lstStyle>
          <a:p>
            <a:r>
              <a:rPr lang="en-US"/>
              <a:t>Click icon to add picture</a:t>
            </a:r>
          </a:p>
        </p:txBody>
      </p:sp>
      <p:sp>
        <p:nvSpPr>
          <p:cNvPr id="12" name="Picture Placeholder 7">
            <a:extLst>
              <a:ext uri="{FF2B5EF4-FFF2-40B4-BE49-F238E27FC236}">
                <a16:creationId xmlns:a16="http://schemas.microsoft.com/office/drawing/2014/main" id="{39E6DB29-927F-2944-8437-C2244235DF20}"/>
              </a:ext>
            </a:extLst>
          </p:cNvPr>
          <p:cNvSpPr>
            <a:spLocks noGrp="1"/>
          </p:cNvSpPr>
          <p:nvPr>
            <p:ph type="pic" sz="quarter" idx="17"/>
          </p:nvPr>
        </p:nvSpPr>
        <p:spPr>
          <a:xfrm>
            <a:off x="4297363" y="1752600"/>
            <a:ext cx="1371600" cy="1600200"/>
          </a:xfrm>
          <a:noFill/>
        </p:spPr>
        <p:txBody>
          <a:bodyPr/>
          <a:lstStyle>
            <a:lvl1pPr>
              <a:defRPr sz="1600">
                <a:solidFill>
                  <a:schemeClr val="bg2"/>
                </a:solidFill>
              </a:defRPr>
            </a:lvl1pPr>
          </a:lstStyle>
          <a:p>
            <a:r>
              <a:rPr lang="en-US"/>
              <a:t>Click icon to add picture</a:t>
            </a:r>
          </a:p>
        </p:txBody>
      </p:sp>
      <p:sp>
        <p:nvSpPr>
          <p:cNvPr id="13" name="Picture Placeholder 7">
            <a:extLst>
              <a:ext uri="{FF2B5EF4-FFF2-40B4-BE49-F238E27FC236}">
                <a16:creationId xmlns:a16="http://schemas.microsoft.com/office/drawing/2014/main" id="{0EE8E76B-76B8-7146-B8D3-52D66375311D}"/>
              </a:ext>
            </a:extLst>
          </p:cNvPr>
          <p:cNvSpPr>
            <a:spLocks noGrp="1"/>
          </p:cNvSpPr>
          <p:nvPr>
            <p:ph type="pic" sz="quarter" idx="18"/>
          </p:nvPr>
        </p:nvSpPr>
        <p:spPr>
          <a:xfrm>
            <a:off x="8131175" y="1752600"/>
            <a:ext cx="1371600" cy="1600200"/>
          </a:xfrm>
          <a:noFill/>
        </p:spPr>
        <p:txBody>
          <a:bodyPr/>
          <a:lstStyle>
            <a:lvl1pPr>
              <a:defRPr sz="1600">
                <a:solidFill>
                  <a:schemeClr val="bg2"/>
                </a:solidFill>
              </a:defRPr>
            </a:lvl1pPr>
          </a:lstStyle>
          <a:p>
            <a:r>
              <a:rPr lang="en-US"/>
              <a:t>Click icon to add picture</a:t>
            </a:r>
          </a:p>
        </p:txBody>
      </p:sp>
      <p:sp>
        <p:nvSpPr>
          <p:cNvPr id="14" name="Content Placeholder 2">
            <a:extLst>
              <a:ext uri="{FF2B5EF4-FFF2-40B4-BE49-F238E27FC236}">
                <a16:creationId xmlns:a16="http://schemas.microsoft.com/office/drawing/2014/main" id="{4806FAC1-EDBA-0048-80DF-50F1C8E451B3}"/>
              </a:ext>
            </a:extLst>
          </p:cNvPr>
          <p:cNvSpPr>
            <a:spLocks noGrp="1"/>
          </p:cNvSpPr>
          <p:nvPr>
            <p:ph idx="1"/>
          </p:nvPr>
        </p:nvSpPr>
        <p:spPr>
          <a:xfrm>
            <a:off x="457200" y="3630706"/>
            <a:ext cx="3602736" cy="2312894"/>
          </a:xfrm>
        </p:spPr>
        <p:txBody>
          <a:bodyPr/>
          <a:lstStyle>
            <a:lvl1pPr>
              <a:spcAft>
                <a:spcPts val="800"/>
              </a:spcAft>
              <a:defRPr sz="1600" b="0" i="0">
                <a:latin typeface="Inter SemiBold" panose="02000503000000020004" pitchFamily="2" charset="0"/>
                <a:ea typeface="Inter SemiBold" panose="02000503000000020004" pitchFamily="2" charset="0"/>
              </a:defRPr>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4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D34985FE-79AD-5742-B9D2-00A4AE2CF299}"/>
              </a:ext>
            </a:extLst>
          </p:cNvPr>
          <p:cNvSpPr>
            <a:spLocks noGrp="1"/>
          </p:cNvSpPr>
          <p:nvPr>
            <p:ph idx="19"/>
          </p:nvPr>
        </p:nvSpPr>
        <p:spPr>
          <a:xfrm>
            <a:off x="4294632" y="3630706"/>
            <a:ext cx="3602736" cy="2312894"/>
          </a:xfrm>
        </p:spPr>
        <p:txBody>
          <a:bodyPr/>
          <a:lstStyle>
            <a:lvl1pPr>
              <a:spcAft>
                <a:spcPts val="800"/>
              </a:spcAft>
              <a:defRPr sz="1600" b="0" i="0">
                <a:latin typeface="Inter SemiBold" panose="02000503000000020004" pitchFamily="2" charset="0"/>
                <a:ea typeface="Inter SemiBold" panose="02000503000000020004" pitchFamily="2" charset="0"/>
              </a:defRPr>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4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4FEA213B-A804-EB49-B44C-3AB2199109CF}"/>
              </a:ext>
            </a:extLst>
          </p:cNvPr>
          <p:cNvSpPr>
            <a:spLocks noGrp="1"/>
          </p:cNvSpPr>
          <p:nvPr>
            <p:ph idx="20"/>
          </p:nvPr>
        </p:nvSpPr>
        <p:spPr>
          <a:xfrm>
            <a:off x="8132064" y="3630706"/>
            <a:ext cx="3602736" cy="2312894"/>
          </a:xfrm>
        </p:spPr>
        <p:txBody>
          <a:bodyPr/>
          <a:lstStyle>
            <a:lvl1pPr>
              <a:spcAft>
                <a:spcPts val="800"/>
              </a:spcAft>
              <a:defRPr sz="1600" b="0" i="0">
                <a:latin typeface="Inter SemiBold" panose="02000503000000020004" pitchFamily="2" charset="0"/>
                <a:ea typeface="Inter SemiBold" panose="02000503000000020004" pitchFamily="2" charset="0"/>
              </a:defRPr>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4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3827152"/>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3744" userDrawn="1">
          <p15:clr>
            <a:srgbClr val="FBAE40"/>
          </p15:clr>
        </p15:guide>
        <p15:guide id="4" pos="2707" userDrawn="1">
          <p15:clr>
            <a:srgbClr val="FBAE40"/>
          </p15:clr>
        </p15:guide>
        <p15:guide id="5" pos="5122"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am 8-Up">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sp>
        <p:nvSpPr>
          <p:cNvPr id="11" name="Picture Placeholder 7">
            <a:extLst>
              <a:ext uri="{FF2B5EF4-FFF2-40B4-BE49-F238E27FC236}">
                <a16:creationId xmlns:a16="http://schemas.microsoft.com/office/drawing/2014/main" id="{11B74FCF-9B30-9F48-8DD1-890FFF253AB0}"/>
              </a:ext>
            </a:extLst>
          </p:cNvPr>
          <p:cNvSpPr>
            <a:spLocks noGrp="1"/>
          </p:cNvSpPr>
          <p:nvPr>
            <p:ph type="pic" sz="quarter" idx="17"/>
          </p:nvPr>
        </p:nvSpPr>
        <p:spPr>
          <a:xfrm>
            <a:off x="457200" y="1752599"/>
            <a:ext cx="1008529" cy="1188720"/>
          </a:xfrm>
          <a:noFill/>
        </p:spPr>
        <p:txBody>
          <a:bodyPr/>
          <a:lstStyle>
            <a:lvl1pPr>
              <a:defRPr sz="1400">
                <a:solidFill>
                  <a:schemeClr val="bg2"/>
                </a:solidFill>
              </a:defRPr>
            </a:lvl1pPr>
          </a:lstStyle>
          <a:p>
            <a:r>
              <a:rPr lang="en-US"/>
              <a:t>Click icon to add picture</a:t>
            </a:r>
          </a:p>
        </p:txBody>
      </p:sp>
      <p:sp>
        <p:nvSpPr>
          <p:cNvPr id="23" name="Picture Placeholder 7">
            <a:extLst>
              <a:ext uri="{FF2B5EF4-FFF2-40B4-BE49-F238E27FC236}">
                <a16:creationId xmlns:a16="http://schemas.microsoft.com/office/drawing/2014/main" id="{2403E45C-B304-2443-9005-D5021190F791}"/>
              </a:ext>
            </a:extLst>
          </p:cNvPr>
          <p:cNvSpPr>
            <a:spLocks noGrp="1"/>
          </p:cNvSpPr>
          <p:nvPr>
            <p:ph type="pic" sz="quarter" idx="25"/>
          </p:nvPr>
        </p:nvSpPr>
        <p:spPr>
          <a:xfrm>
            <a:off x="3333750" y="1752599"/>
            <a:ext cx="1008529" cy="1188720"/>
          </a:xfrm>
          <a:noFill/>
        </p:spPr>
        <p:txBody>
          <a:bodyPr/>
          <a:lstStyle>
            <a:lvl1pPr>
              <a:defRPr sz="1400">
                <a:solidFill>
                  <a:schemeClr val="bg2"/>
                </a:solidFill>
              </a:defRPr>
            </a:lvl1pPr>
          </a:lstStyle>
          <a:p>
            <a:r>
              <a:rPr lang="en-US"/>
              <a:t>Click icon to add picture</a:t>
            </a:r>
          </a:p>
        </p:txBody>
      </p:sp>
      <p:sp>
        <p:nvSpPr>
          <p:cNvPr id="24" name="Picture Placeholder 7">
            <a:extLst>
              <a:ext uri="{FF2B5EF4-FFF2-40B4-BE49-F238E27FC236}">
                <a16:creationId xmlns:a16="http://schemas.microsoft.com/office/drawing/2014/main" id="{612DF03A-89FC-0741-823D-DF7B23871DD0}"/>
              </a:ext>
            </a:extLst>
          </p:cNvPr>
          <p:cNvSpPr>
            <a:spLocks noGrp="1"/>
          </p:cNvSpPr>
          <p:nvPr>
            <p:ph type="pic" sz="quarter" idx="26"/>
          </p:nvPr>
        </p:nvSpPr>
        <p:spPr>
          <a:xfrm>
            <a:off x="6210300" y="1752599"/>
            <a:ext cx="1008529" cy="1188720"/>
          </a:xfrm>
          <a:noFill/>
        </p:spPr>
        <p:txBody>
          <a:bodyPr/>
          <a:lstStyle>
            <a:lvl1pPr>
              <a:defRPr sz="1400">
                <a:solidFill>
                  <a:schemeClr val="bg2"/>
                </a:solidFill>
              </a:defRPr>
            </a:lvl1pPr>
          </a:lstStyle>
          <a:p>
            <a:r>
              <a:rPr lang="en-US"/>
              <a:t>Click icon to add picture</a:t>
            </a:r>
          </a:p>
        </p:txBody>
      </p:sp>
      <p:sp>
        <p:nvSpPr>
          <p:cNvPr id="25" name="Picture Placeholder 7">
            <a:extLst>
              <a:ext uri="{FF2B5EF4-FFF2-40B4-BE49-F238E27FC236}">
                <a16:creationId xmlns:a16="http://schemas.microsoft.com/office/drawing/2014/main" id="{31669BB4-D2F0-F745-A2EB-3A642B2DCC2B}"/>
              </a:ext>
            </a:extLst>
          </p:cNvPr>
          <p:cNvSpPr>
            <a:spLocks noGrp="1"/>
          </p:cNvSpPr>
          <p:nvPr>
            <p:ph type="pic" sz="quarter" idx="27"/>
          </p:nvPr>
        </p:nvSpPr>
        <p:spPr>
          <a:xfrm>
            <a:off x="9086850" y="1752599"/>
            <a:ext cx="1008529" cy="1188720"/>
          </a:xfrm>
          <a:noFill/>
        </p:spPr>
        <p:txBody>
          <a:bodyPr/>
          <a:lstStyle>
            <a:lvl1pPr>
              <a:defRPr sz="1400">
                <a:solidFill>
                  <a:schemeClr val="bg2"/>
                </a:solidFill>
              </a:defRPr>
            </a:lvl1pPr>
          </a:lstStyle>
          <a:p>
            <a:r>
              <a:rPr lang="en-US"/>
              <a:t>Click icon to add picture</a:t>
            </a:r>
          </a:p>
        </p:txBody>
      </p:sp>
      <p:sp>
        <p:nvSpPr>
          <p:cNvPr id="7" name="Text Placeholder 6">
            <a:extLst>
              <a:ext uri="{FF2B5EF4-FFF2-40B4-BE49-F238E27FC236}">
                <a16:creationId xmlns:a16="http://schemas.microsoft.com/office/drawing/2014/main" id="{AB57FFF7-9D6A-4F49-99C3-5E6DE4E160CD}"/>
              </a:ext>
            </a:extLst>
          </p:cNvPr>
          <p:cNvSpPr>
            <a:spLocks noGrp="1"/>
          </p:cNvSpPr>
          <p:nvPr>
            <p:ph type="body" sz="quarter" idx="28"/>
          </p:nvPr>
        </p:nvSpPr>
        <p:spPr>
          <a:xfrm>
            <a:off x="1700784" y="1752600"/>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29" name="Text Placeholder 6">
            <a:extLst>
              <a:ext uri="{FF2B5EF4-FFF2-40B4-BE49-F238E27FC236}">
                <a16:creationId xmlns:a16="http://schemas.microsoft.com/office/drawing/2014/main" id="{B46CD1BD-2AE3-B14F-BAC1-192A25CB9D2F}"/>
              </a:ext>
            </a:extLst>
          </p:cNvPr>
          <p:cNvSpPr>
            <a:spLocks noGrp="1"/>
          </p:cNvSpPr>
          <p:nvPr>
            <p:ph type="body" sz="quarter" idx="29"/>
          </p:nvPr>
        </p:nvSpPr>
        <p:spPr>
          <a:xfrm>
            <a:off x="4576064" y="1752600"/>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30" name="Text Placeholder 6">
            <a:extLst>
              <a:ext uri="{FF2B5EF4-FFF2-40B4-BE49-F238E27FC236}">
                <a16:creationId xmlns:a16="http://schemas.microsoft.com/office/drawing/2014/main" id="{758961D3-B37C-8146-BC5F-AA6DBCDFC160}"/>
              </a:ext>
            </a:extLst>
          </p:cNvPr>
          <p:cNvSpPr>
            <a:spLocks noGrp="1"/>
          </p:cNvSpPr>
          <p:nvPr>
            <p:ph type="body" sz="quarter" idx="30"/>
          </p:nvPr>
        </p:nvSpPr>
        <p:spPr>
          <a:xfrm>
            <a:off x="7451344" y="1752600"/>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31" name="Text Placeholder 6">
            <a:extLst>
              <a:ext uri="{FF2B5EF4-FFF2-40B4-BE49-F238E27FC236}">
                <a16:creationId xmlns:a16="http://schemas.microsoft.com/office/drawing/2014/main" id="{313A5C6D-A904-5147-A595-DBC94D7A9D6F}"/>
              </a:ext>
            </a:extLst>
          </p:cNvPr>
          <p:cNvSpPr>
            <a:spLocks noGrp="1"/>
          </p:cNvSpPr>
          <p:nvPr>
            <p:ph type="body" sz="quarter" idx="31"/>
          </p:nvPr>
        </p:nvSpPr>
        <p:spPr>
          <a:xfrm>
            <a:off x="10326624" y="1752600"/>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9" name="Text Placeholder 8">
            <a:extLst>
              <a:ext uri="{FF2B5EF4-FFF2-40B4-BE49-F238E27FC236}">
                <a16:creationId xmlns:a16="http://schemas.microsoft.com/office/drawing/2014/main" id="{9C0E2D1B-BED7-2842-B31C-459A38815301}"/>
              </a:ext>
            </a:extLst>
          </p:cNvPr>
          <p:cNvSpPr>
            <a:spLocks noGrp="1"/>
          </p:cNvSpPr>
          <p:nvPr>
            <p:ph type="body" sz="quarter" idx="32"/>
          </p:nvPr>
        </p:nvSpPr>
        <p:spPr>
          <a:xfrm>
            <a:off x="457200" y="3132418"/>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38" name="Text Placeholder 8">
            <a:extLst>
              <a:ext uri="{FF2B5EF4-FFF2-40B4-BE49-F238E27FC236}">
                <a16:creationId xmlns:a16="http://schemas.microsoft.com/office/drawing/2014/main" id="{0CA81593-D432-8141-A769-CEF3DE0EB478}"/>
              </a:ext>
            </a:extLst>
          </p:cNvPr>
          <p:cNvSpPr>
            <a:spLocks noGrp="1"/>
          </p:cNvSpPr>
          <p:nvPr>
            <p:ph type="body" sz="quarter" idx="33"/>
          </p:nvPr>
        </p:nvSpPr>
        <p:spPr>
          <a:xfrm>
            <a:off x="3333750" y="3132418"/>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39" name="Text Placeholder 8">
            <a:extLst>
              <a:ext uri="{FF2B5EF4-FFF2-40B4-BE49-F238E27FC236}">
                <a16:creationId xmlns:a16="http://schemas.microsoft.com/office/drawing/2014/main" id="{86629A84-6CF0-B743-82FC-7D9115394335}"/>
              </a:ext>
            </a:extLst>
          </p:cNvPr>
          <p:cNvSpPr>
            <a:spLocks noGrp="1"/>
          </p:cNvSpPr>
          <p:nvPr>
            <p:ph type="body" sz="quarter" idx="34"/>
          </p:nvPr>
        </p:nvSpPr>
        <p:spPr>
          <a:xfrm>
            <a:off x="6210300" y="3132418"/>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40" name="Text Placeholder 8">
            <a:extLst>
              <a:ext uri="{FF2B5EF4-FFF2-40B4-BE49-F238E27FC236}">
                <a16:creationId xmlns:a16="http://schemas.microsoft.com/office/drawing/2014/main" id="{33128BF1-DB58-8D40-8F40-06513B4DC92F}"/>
              </a:ext>
            </a:extLst>
          </p:cNvPr>
          <p:cNvSpPr>
            <a:spLocks noGrp="1"/>
          </p:cNvSpPr>
          <p:nvPr>
            <p:ph type="body" sz="quarter" idx="35"/>
          </p:nvPr>
        </p:nvSpPr>
        <p:spPr>
          <a:xfrm>
            <a:off x="9086850" y="3132418"/>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41" name="Picture Placeholder 7">
            <a:extLst>
              <a:ext uri="{FF2B5EF4-FFF2-40B4-BE49-F238E27FC236}">
                <a16:creationId xmlns:a16="http://schemas.microsoft.com/office/drawing/2014/main" id="{50F78DE1-F202-5D47-BC77-3D87C5E7595A}"/>
              </a:ext>
            </a:extLst>
          </p:cNvPr>
          <p:cNvSpPr>
            <a:spLocks noGrp="1"/>
          </p:cNvSpPr>
          <p:nvPr>
            <p:ph type="pic" sz="quarter" idx="36"/>
          </p:nvPr>
        </p:nvSpPr>
        <p:spPr>
          <a:xfrm>
            <a:off x="457200" y="4030381"/>
            <a:ext cx="1008529" cy="1188720"/>
          </a:xfrm>
          <a:noFill/>
        </p:spPr>
        <p:txBody>
          <a:bodyPr/>
          <a:lstStyle>
            <a:lvl1pPr>
              <a:defRPr sz="1400">
                <a:solidFill>
                  <a:schemeClr val="bg2"/>
                </a:solidFill>
              </a:defRPr>
            </a:lvl1pPr>
          </a:lstStyle>
          <a:p>
            <a:r>
              <a:rPr lang="en-US"/>
              <a:t>Click icon to add picture</a:t>
            </a:r>
          </a:p>
        </p:txBody>
      </p:sp>
      <p:sp>
        <p:nvSpPr>
          <p:cNvPr id="42" name="Picture Placeholder 7">
            <a:extLst>
              <a:ext uri="{FF2B5EF4-FFF2-40B4-BE49-F238E27FC236}">
                <a16:creationId xmlns:a16="http://schemas.microsoft.com/office/drawing/2014/main" id="{16DF8498-9603-374A-BD3D-3D8ED3688F83}"/>
              </a:ext>
            </a:extLst>
          </p:cNvPr>
          <p:cNvSpPr>
            <a:spLocks noGrp="1"/>
          </p:cNvSpPr>
          <p:nvPr>
            <p:ph type="pic" sz="quarter" idx="37"/>
          </p:nvPr>
        </p:nvSpPr>
        <p:spPr>
          <a:xfrm>
            <a:off x="3333750" y="4030381"/>
            <a:ext cx="1008529" cy="1188720"/>
          </a:xfrm>
          <a:noFill/>
        </p:spPr>
        <p:txBody>
          <a:bodyPr/>
          <a:lstStyle>
            <a:lvl1pPr>
              <a:defRPr sz="1400">
                <a:solidFill>
                  <a:schemeClr val="bg2"/>
                </a:solidFill>
              </a:defRPr>
            </a:lvl1pPr>
          </a:lstStyle>
          <a:p>
            <a:r>
              <a:rPr lang="en-US"/>
              <a:t>Click icon to add picture</a:t>
            </a:r>
          </a:p>
        </p:txBody>
      </p:sp>
      <p:sp>
        <p:nvSpPr>
          <p:cNvPr id="43" name="Picture Placeholder 7">
            <a:extLst>
              <a:ext uri="{FF2B5EF4-FFF2-40B4-BE49-F238E27FC236}">
                <a16:creationId xmlns:a16="http://schemas.microsoft.com/office/drawing/2014/main" id="{0512A737-29F4-F047-8706-FD416E3B4423}"/>
              </a:ext>
            </a:extLst>
          </p:cNvPr>
          <p:cNvSpPr>
            <a:spLocks noGrp="1"/>
          </p:cNvSpPr>
          <p:nvPr>
            <p:ph type="pic" sz="quarter" idx="38"/>
          </p:nvPr>
        </p:nvSpPr>
        <p:spPr>
          <a:xfrm>
            <a:off x="6210300" y="4030381"/>
            <a:ext cx="1008529" cy="1188720"/>
          </a:xfrm>
          <a:noFill/>
        </p:spPr>
        <p:txBody>
          <a:bodyPr/>
          <a:lstStyle>
            <a:lvl1pPr>
              <a:defRPr sz="1400">
                <a:solidFill>
                  <a:schemeClr val="bg2"/>
                </a:solidFill>
              </a:defRPr>
            </a:lvl1pPr>
          </a:lstStyle>
          <a:p>
            <a:r>
              <a:rPr lang="en-US"/>
              <a:t>Click icon to add picture</a:t>
            </a:r>
          </a:p>
        </p:txBody>
      </p:sp>
      <p:sp>
        <p:nvSpPr>
          <p:cNvPr id="44" name="Picture Placeholder 7">
            <a:extLst>
              <a:ext uri="{FF2B5EF4-FFF2-40B4-BE49-F238E27FC236}">
                <a16:creationId xmlns:a16="http://schemas.microsoft.com/office/drawing/2014/main" id="{6C3919F5-68FB-9645-981F-911B4761C5A4}"/>
              </a:ext>
            </a:extLst>
          </p:cNvPr>
          <p:cNvSpPr>
            <a:spLocks noGrp="1"/>
          </p:cNvSpPr>
          <p:nvPr>
            <p:ph type="pic" sz="quarter" idx="39"/>
          </p:nvPr>
        </p:nvSpPr>
        <p:spPr>
          <a:xfrm>
            <a:off x="9086850" y="4030381"/>
            <a:ext cx="1008529" cy="1188720"/>
          </a:xfrm>
          <a:noFill/>
        </p:spPr>
        <p:txBody>
          <a:bodyPr/>
          <a:lstStyle>
            <a:lvl1pPr>
              <a:defRPr sz="1400">
                <a:solidFill>
                  <a:schemeClr val="bg2"/>
                </a:solidFill>
              </a:defRPr>
            </a:lvl1pPr>
          </a:lstStyle>
          <a:p>
            <a:r>
              <a:rPr lang="en-US"/>
              <a:t>Click icon to add picture</a:t>
            </a:r>
          </a:p>
        </p:txBody>
      </p:sp>
      <p:sp>
        <p:nvSpPr>
          <p:cNvPr id="45" name="Text Placeholder 6">
            <a:extLst>
              <a:ext uri="{FF2B5EF4-FFF2-40B4-BE49-F238E27FC236}">
                <a16:creationId xmlns:a16="http://schemas.microsoft.com/office/drawing/2014/main" id="{BFB552EA-68D5-9C4E-84AF-1C457360253A}"/>
              </a:ext>
            </a:extLst>
          </p:cNvPr>
          <p:cNvSpPr>
            <a:spLocks noGrp="1"/>
          </p:cNvSpPr>
          <p:nvPr>
            <p:ph type="body" sz="quarter" idx="40"/>
          </p:nvPr>
        </p:nvSpPr>
        <p:spPr>
          <a:xfrm>
            <a:off x="1700784" y="4030382"/>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46" name="Text Placeholder 6">
            <a:extLst>
              <a:ext uri="{FF2B5EF4-FFF2-40B4-BE49-F238E27FC236}">
                <a16:creationId xmlns:a16="http://schemas.microsoft.com/office/drawing/2014/main" id="{7301CD87-76A1-C040-9A0C-2B465D32A7BF}"/>
              </a:ext>
            </a:extLst>
          </p:cNvPr>
          <p:cNvSpPr>
            <a:spLocks noGrp="1"/>
          </p:cNvSpPr>
          <p:nvPr>
            <p:ph type="body" sz="quarter" idx="41"/>
          </p:nvPr>
        </p:nvSpPr>
        <p:spPr>
          <a:xfrm>
            <a:off x="4576064" y="4030382"/>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47" name="Text Placeholder 6">
            <a:extLst>
              <a:ext uri="{FF2B5EF4-FFF2-40B4-BE49-F238E27FC236}">
                <a16:creationId xmlns:a16="http://schemas.microsoft.com/office/drawing/2014/main" id="{32B9C53B-81EB-A748-8D62-11E10A4C3684}"/>
              </a:ext>
            </a:extLst>
          </p:cNvPr>
          <p:cNvSpPr>
            <a:spLocks noGrp="1"/>
          </p:cNvSpPr>
          <p:nvPr>
            <p:ph type="body" sz="quarter" idx="42"/>
          </p:nvPr>
        </p:nvSpPr>
        <p:spPr>
          <a:xfrm>
            <a:off x="7451344" y="4030382"/>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48" name="Text Placeholder 6">
            <a:extLst>
              <a:ext uri="{FF2B5EF4-FFF2-40B4-BE49-F238E27FC236}">
                <a16:creationId xmlns:a16="http://schemas.microsoft.com/office/drawing/2014/main" id="{9E73DF7C-BD9F-854D-99C4-EF0F911018A5}"/>
              </a:ext>
            </a:extLst>
          </p:cNvPr>
          <p:cNvSpPr>
            <a:spLocks noGrp="1"/>
          </p:cNvSpPr>
          <p:nvPr>
            <p:ph type="body" sz="quarter" idx="43"/>
          </p:nvPr>
        </p:nvSpPr>
        <p:spPr>
          <a:xfrm>
            <a:off x="10326624" y="4030382"/>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49" name="Text Placeholder 8">
            <a:extLst>
              <a:ext uri="{FF2B5EF4-FFF2-40B4-BE49-F238E27FC236}">
                <a16:creationId xmlns:a16="http://schemas.microsoft.com/office/drawing/2014/main" id="{AFFF2737-337F-C94C-8CCD-EDBBBF90CC93}"/>
              </a:ext>
            </a:extLst>
          </p:cNvPr>
          <p:cNvSpPr>
            <a:spLocks noGrp="1"/>
          </p:cNvSpPr>
          <p:nvPr>
            <p:ph type="body" sz="quarter" idx="44"/>
          </p:nvPr>
        </p:nvSpPr>
        <p:spPr>
          <a:xfrm>
            <a:off x="457200" y="5410200"/>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50" name="Text Placeholder 8">
            <a:extLst>
              <a:ext uri="{FF2B5EF4-FFF2-40B4-BE49-F238E27FC236}">
                <a16:creationId xmlns:a16="http://schemas.microsoft.com/office/drawing/2014/main" id="{88EAB263-BD40-724A-A7AA-42191BC14352}"/>
              </a:ext>
            </a:extLst>
          </p:cNvPr>
          <p:cNvSpPr>
            <a:spLocks noGrp="1"/>
          </p:cNvSpPr>
          <p:nvPr>
            <p:ph type="body" sz="quarter" idx="45"/>
          </p:nvPr>
        </p:nvSpPr>
        <p:spPr>
          <a:xfrm>
            <a:off x="3333750" y="5410200"/>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51" name="Text Placeholder 8">
            <a:extLst>
              <a:ext uri="{FF2B5EF4-FFF2-40B4-BE49-F238E27FC236}">
                <a16:creationId xmlns:a16="http://schemas.microsoft.com/office/drawing/2014/main" id="{FADB9B56-C8C2-D848-89F7-CADBC54BF4AA}"/>
              </a:ext>
            </a:extLst>
          </p:cNvPr>
          <p:cNvSpPr>
            <a:spLocks noGrp="1"/>
          </p:cNvSpPr>
          <p:nvPr>
            <p:ph type="body" sz="quarter" idx="46"/>
          </p:nvPr>
        </p:nvSpPr>
        <p:spPr>
          <a:xfrm>
            <a:off x="6210300" y="5410200"/>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52" name="Text Placeholder 8">
            <a:extLst>
              <a:ext uri="{FF2B5EF4-FFF2-40B4-BE49-F238E27FC236}">
                <a16:creationId xmlns:a16="http://schemas.microsoft.com/office/drawing/2014/main" id="{80FC0408-4D63-7C42-A9B1-E9812ACFC31B}"/>
              </a:ext>
            </a:extLst>
          </p:cNvPr>
          <p:cNvSpPr>
            <a:spLocks noGrp="1"/>
          </p:cNvSpPr>
          <p:nvPr>
            <p:ph type="body" sz="quarter" idx="47"/>
          </p:nvPr>
        </p:nvSpPr>
        <p:spPr>
          <a:xfrm>
            <a:off x="9086850" y="5410200"/>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147800709"/>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3744" userDrawn="1">
          <p15:clr>
            <a:srgbClr val="FBAE40"/>
          </p15:clr>
        </p15:guide>
        <p15:guide id="4" pos="3912" userDrawn="1">
          <p15:clr>
            <a:srgbClr val="FBAE40"/>
          </p15:clr>
        </p15:guide>
        <p15:guide id="5" pos="2102" userDrawn="1">
          <p15:clr>
            <a:srgbClr val="FBAE40"/>
          </p15:clr>
        </p15:guide>
        <p15:guide id="6" pos="5724"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Ligh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309D6DA-954B-1B42-9E01-790184B814BA}"/>
              </a:ext>
            </a:extLst>
          </p:cNvPr>
          <p:cNvSpPr/>
          <p:nvPr userDrawn="1"/>
        </p:nvSpPr>
        <p:spPr>
          <a:xfrm>
            <a:off x="0" y="0"/>
            <a:ext cx="5029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dirty="0">
              <a:solidFill>
                <a:schemeClr val="tx1"/>
              </a:solidFill>
            </a:endParaRPr>
          </a:p>
        </p:txBody>
      </p:sp>
      <p:pic>
        <p:nvPicPr>
          <p:cNvPr id="11" name="Logo">
            <a:extLst>
              <a:ext uri="{FF2B5EF4-FFF2-40B4-BE49-F238E27FC236}">
                <a16:creationId xmlns:a16="http://schemas.microsoft.com/office/drawing/2014/main" id="{28ACF708-566E-C246-9A0D-BD420C83F1D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343400" cy="228600"/>
          </a:xfrm>
        </p:spPr>
        <p:txBody>
          <a:bodyPr/>
          <a:lstStyle>
            <a:lvl1pPr>
              <a:spcAft>
                <a:spcPts val="0"/>
              </a:spcAft>
              <a:defRPr sz="11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340087" cy="1409700"/>
          </a:xfrm>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199" y="2438400"/>
            <a:ext cx="4340087" cy="3505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78A37C84-62A8-1240-B0A4-BCD3A29B20AD}"/>
              </a:ext>
            </a:extLst>
          </p:cNvPr>
          <p:cNvSpPr>
            <a:spLocks noGrp="1"/>
          </p:cNvSpPr>
          <p:nvPr>
            <p:ph idx="14"/>
          </p:nvPr>
        </p:nvSpPr>
        <p:spPr>
          <a:xfrm>
            <a:off x="5257800" y="1028700"/>
            <a:ext cx="6477000" cy="4914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20ECFE5C-15A2-8449-899A-8B2C49FB6603}"/>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rPr>
              <a:t>© 2023 Teradata. All rights reserved.</a:t>
            </a:r>
          </a:p>
        </p:txBody>
      </p:sp>
    </p:spTree>
    <p:extLst>
      <p:ext uri="{BB962C8B-B14F-4D97-AF65-F5344CB8AC3E}">
        <p14:creationId xmlns:p14="http://schemas.microsoft.com/office/powerpoint/2010/main" val="1684807872"/>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312"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ight-Dark">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309D6DA-954B-1B42-9E01-790184B814BA}"/>
              </a:ext>
            </a:extLst>
          </p:cNvPr>
          <p:cNvSpPr/>
          <p:nvPr userDrawn="1"/>
        </p:nvSpPr>
        <p:spPr>
          <a:xfrm>
            <a:off x="5029201" y="0"/>
            <a:ext cx="7162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dirty="0">
              <a:solidFill>
                <a:schemeClr val="tx1"/>
              </a:solidFill>
            </a:endParaRPr>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3434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340087" cy="1409700"/>
          </a:xfrm>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199" y="2438400"/>
            <a:ext cx="4340087" cy="3505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78A37C84-62A8-1240-B0A4-BCD3A29B20AD}"/>
              </a:ext>
            </a:extLst>
          </p:cNvPr>
          <p:cNvSpPr>
            <a:spLocks noGrp="1"/>
          </p:cNvSpPr>
          <p:nvPr>
            <p:ph idx="14"/>
          </p:nvPr>
        </p:nvSpPr>
        <p:spPr>
          <a:xfrm>
            <a:off x="5257800" y="1028700"/>
            <a:ext cx="6477000" cy="49149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5909590"/>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312"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pic>
        <p:nvPicPr>
          <p:cNvPr id="13" name="Background">
            <a:extLst>
              <a:ext uri="{FF2B5EF4-FFF2-40B4-BE49-F238E27FC236}">
                <a16:creationId xmlns:a16="http://schemas.microsoft.com/office/drawing/2014/main" id="{FB51609D-079B-744D-9914-CAA56A3A35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Logo">
            <a:extLst>
              <a:ext uri="{FF2B5EF4-FFF2-40B4-BE49-F238E27FC236}">
                <a16:creationId xmlns:a16="http://schemas.microsoft.com/office/drawing/2014/main" id="{02306B9D-59D8-854B-BEE8-759ECE12CF4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39726" y="6140450"/>
            <a:ext cx="1060701" cy="376107"/>
          </a:xfrm>
          <a:prstGeom prst="rect">
            <a:avLst/>
          </a:prstGeom>
        </p:spPr>
      </p:pic>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[Optional eyebrow or section title]</a:t>
            </a:r>
          </a:p>
        </p:txBody>
      </p:sp>
      <p:sp>
        <p:nvSpPr>
          <p:cNvPr id="9" name="TextBox 8">
            <a:extLst>
              <a:ext uri="{FF2B5EF4-FFF2-40B4-BE49-F238E27FC236}">
                <a16:creationId xmlns:a16="http://schemas.microsoft.com/office/drawing/2014/main" id="{7A19F526-BF97-8C44-8ADF-28371EBDC298}"/>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4" name="Text Placeholder 3">
            <a:extLst>
              <a:ext uri="{FF2B5EF4-FFF2-40B4-BE49-F238E27FC236}">
                <a16:creationId xmlns:a16="http://schemas.microsoft.com/office/drawing/2014/main" id="{77EED9E6-EB1C-E73A-696D-363D0EDB6345}"/>
              </a:ext>
            </a:extLst>
          </p:cNvPr>
          <p:cNvSpPr>
            <a:spLocks noGrp="1"/>
          </p:cNvSpPr>
          <p:nvPr>
            <p:ph type="body" sz="quarter" idx="14"/>
          </p:nvPr>
        </p:nvSpPr>
        <p:spPr>
          <a:xfrm>
            <a:off x="457200" y="971550"/>
            <a:ext cx="11277600" cy="4905376"/>
          </a:xfrm>
        </p:spPr>
        <p:txBody>
          <a:bodyPr/>
          <a:lstStyle>
            <a:lvl1pPr>
              <a:lnSpc>
                <a:spcPct val="90000"/>
              </a:lnSpc>
              <a:spcAft>
                <a:spcPts val="1400"/>
              </a:spcAft>
              <a:defRPr sz="3600">
                <a:solidFill>
                  <a:schemeClr val="bg1"/>
                </a:solidFill>
              </a:defRPr>
            </a:lvl1pPr>
            <a:lvl2pPr marL="0" indent="0">
              <a:spcAft>
                <a:spcPts val="1400"/>
              </a:spcAft>
              <a:buNone/>
              <a:defRPr sz="3600">
                <a:solidFill>
                  <a:schemeClr val="bg1"/>
                </a:solidFill>
              </a:defRPr>
            </a:lvl2pPr>
            <a:lvl3pPr marL="0" indent="0">
              <a:spcAft>
                <a:spcPts val="600"/>
              </a:spcAft>
              <a:buFontTx/>
              <a:buNone/>
              <a:defRPr sz="1400">
                <a:solidFill>
                  <a:schemeClr val="bg1"/>
                </a:solidFill>
              </a:defRPr>
            </a:lvl3pPr>
            <a:lvl4pPr marL="274320" indent="0">
              <a:buNone/>
              <a:defRPr/>
            </a:lvl4pPr>
            <a:lvl5pPr>
              <a:spcAft>
                <a:spcPts val="600"/>
              </a:spcAft>
              <a:defRPr sz="1400" i="1">
                <a:solidFill>
                  <a:schemeClr val="bg1"/>
                </a:solidFill>
              </a:defRPr>
            </a:lvl5pPr>
          </a:lstStyle>
          <a:p>
            <a:pPr lvl="0"/>
            <a:r>
              <a:rPr lang="en-US" dirty="0"/>
              <a:t>Click to edit Master text styles</a:t>
            </a:r>
          </a:p>
          <a:p>
            <a:pPr lvl="1"/>
            <a:r>
              <a:rPr lang="en-US" dirty="0"/>
              <a:t>Second level</a:t>
            </a:r>
          </a:p>
          <a:p>
            <a:pPr lvl="2"/>
            <a:r>
              <a:rPr lang="en-US" dirty="0"/>
              <a:t>—Third level</a:t>
            </a:r>
          </a:p>
          <a:p>
            <a:pPr lvl="2"/>
            <a:r>
              <a:rPr lang="en-US" dirty="0"/>
              <a:t>Fourth level</a:t>
            </a:r>
          </a:p>
          <a:p>
            <a:pPr lvl="4"/>
            <a:r>
              <a:rPr lang="en-US" dirty="0"/>
              <a:t>Fifth level</a:t>
            </a:r>
          </a:p>
        </p:txBody>
      </p:sp>
    </p:spTree>
    <p:extLst>
      <p:ext uri="{BB962C8B-B14F-4D97-AF65-F5344CB8AC3E}">
        <p14:creationId xmlns:p14="http://schemas.microsoft.com/office/powerpoint/2010/main" val="3328301892"/>
      </p:ext>
    </p:extLst>
  </p:cSld>
  <p:clrMapOvr>
    <a:masterClrMapping/>
  </p:clrMapOvr>
  <p:extLst>
    <p:ext uri="{DCECCB84-F9BA-43D5-87BE-67443E8EF086}">
      <p15:sldGuideLst xmlns:p15="http://schemas.microsoft.com/office/powerpoint/2012/main">
        <p15:guide id="1" orient="horz" pos="648" userDrawn="1">
          <p15:clr>
            <a:srgbClr val="5ACBF0"/>
          </p15:clr>
        </p15:guide>
        <p15:guide id="3" orient="horz" pos="3744"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pic>
        <p:nvPicPr>
          <p:cNvPr id="13" name="Background">
            <a:extLst>
              <a:ext uri="{FF2B5EF4-FFF2-40B4-BE49-F238E27FC236}">
                <a16:creationId xmlns:a16="http://schemas.microsoft.com/office/drawing/2014/main" id="{35E8F714-7DBE-2749-B7B4-B1B3975363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Logo">
            <a:extLst>
              <a:ext uri="{FF2B5EF4-FFF2-40B4-BE49-F238E27FC236}">
                <a16:creationId xmlns:a16="http://schemas.microsoft.com/office/drawing/2014/main" id="{02306B9D-59D8-854B-BEE8-759ECE12CF4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39726" y="6140450"/>
            <a:ext cx="1060701" cy="376106"/>
          </a:xfrm>
          <a:prstGeom prst="rect">
            <a:avLst/>
          </a:prstGeom>
        </p:spPr>
      </p:pic>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9" name="TextBox 8">
            <a:extLst>
              <a:ext uri="{FF2B5EF4-FFF2-40B4-BE49-F238E27FC236}">
                <a16:creationId xmlns:a16="http://schemas.microsoft.com/office/drawing/2014/main" id="{6828D448-20FF-C249-9C63-7D75BBF51067}"/>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rPr>
              <a:t>© 2023 Teradata. All rights reserved.</a:t>
            </a:r>
          </a:p>
        </p:txBody>
      </p:sp>
      <p:sp>
        <p:nvSpPr>
          <p:cNvPr id="3" name="Text Placeholder 3">
            <a:extLst>
              <a:ext uri="{FF2B5EF4-FFF2-40B4-BE49-F238E27FC236}">
                <a16:creationId xmlns:a16="http://schemas.microsoft.com/office/drawing/2014/main" id="{96F3D15C-A571-80E9-C4E0-FD7928423142}"/>
              </a:ext>
            </a:extLst>
          </p:cNvPr>
          <p:cNvSpPr>
            <a:spLocks noGrp="1"/>
          </p:cNvSpPr>
          <p:nvPr>
            <p:ph type="body" sz="quarter" idx="14"/>
          </p:nvPr>
        </p:nvSpPr>
        <p:spPr>
          <a:xfrm>
            <a:off x="457200" y="971550"/>
            <a:ext cx="11277600" cy="4905376"/>
          </a:xfrm>
        </p:spPr>
        <p:txBody>
          <a:bodyPr/>
          <a:lstStyle>
            <a:lvl1pPr>
              <a:lnSpc>
                <a:spcPct val="90000"/>
              </a:lnSpc>
              <a:spcAft>
                <a:spcPts val="1400"/>
              </a:spcAft>
              <a:defRPr sz="3600">
                <a:solidFill>
                  <a:schemeClr val="bg1"/>
                </a:solidFill>
              </a:defRPr>
            </a:lvl1pPr>
            <a:lvl2pPr marL="0" indent="0">
              <a:spcAft>
                <a:spcPts val="1400"/>
              </a:spcAft>
              <a:buNone/>
              <a:defRPr sz="3600">
                <a:solidFill>
                  <a:schemeClr val="bg1"/>
                </a:solidFill>
              </a:defRPr>
            </a:lvl2pPr>
            <a:lvl3pPr marL="0" indent="0">
              <a:spcAft>
                <a:spcPts val="600"/>
              </a:spcAft>
              <a:buFontTx/>
              <a:buNone/>
              <a:defRPr sz="1400">
                <a:solidFill>
                  <a:schemeClr val="bg1"/>
                </a:solidFill>
              </a:defRPr>
            </a:lvl3pPr>
            <a:lvl4pPr marL="274320" indent="0">
              <a:buNone/>
              <a:defRPr/>
            </a:lvl4pPr>
            <a:lvl5pPr>
              <a:spcAft>
                <a:spcPts val="600"/>
              </a:spcAft>
              <a:defRPr sz="1400" i="1">
                <a:solidFill>
                  <a:schemeClr val="bg1"/>
                </a:solidFill>
              </a:defRPr>
            </a:lvl5pPr>
          </a:lstStyle>
          <a:p>
            <a:pPr lvl="0"/>
            <a:r>
              <a:rPr lang="en-US" dirty="0"/>
              <a:t>Click to edit Master text styles</a:t>
            </a:r>
          </a:p>
          <a:p>
            <a:pPr lvl="1"/>
            <a:r>
              <a:rPr lang="en-US" dirty="0"/>
              <a:t>Second level</a:t>
            </a:r>
          </a:p>
          <a:p>
            <a:pPr lvl="2"/>
            <a:r>
              <a:rPr lang="en-US" dirty="0"/>
              <a:t>—Third level</a:t>
            </a:r>
          </a:p>
          <a:p>
            <a:pPr lvl="2"/>
            <a:r>
              <a:rPr lang="en-US" dirty="0"/>
              <a:t>Fourth level</a:t>
            </a:r>
          </a:p>
          <a:p>
            <a:pPr lvl="4"/>
            <a:r>
              <a:rPr lang="en-US" dirty="0"/>
              <a:t>Fifth level</a:t>
            </a:r>
          </a:p>
        </p:txBody>
      </p:sp>
    </p:spTree>
    <p:extLst>
      <p:ext uri="{BB962C8B-B14F-4D97-AF65-F5344CB8AC3E}">
        <p14:creationId xmlns:p14="http://schemas.microsoft.com/office/powerpoint/2010/main" val="32064747"/>
      </p:ext>
    </p:extLst>
  </p:cSld>
  <p:clrMapOvr>
    <a:masterClrMapping/>
  </p:clrMapOvr>
  <p:extLst>
    <p:ext uri="{DCECCB84-F9BA-43D5-87BE-67443E8EF086}">
      <p15:sldGuideLst xmlns:p15="http://schemas.microsoft.com/office/powerpoint/2012/main">
        <p15:guide id="1" orient="horz" pos="648" userDrawn="1">
          <p15:clr>
            <a:srgbClr val="FBAE40"/>
          </p15:clr>
        </p15:guide>
        <p15:guide id="3" orient="horz" pos="3744"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3 Ink-Sav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4" name="Text Placeholder 3">
            <a:extLst>
              <a:ext uri="{FF2B5EF4-FFF2-40B4-BE49-F238E27FC236}">
                <a16:creationId xmlns:a16="http://schemas.microsoft.com/office/drawing/2014/main" id="{E364BDE5-C7DB-349E-37A6-8DE6D6C6D3EA}"/>
              </a:ext>
            </a:extLst>
          </p:cNvPr>
          <p:cNvSpPr>
            <a:spLocks noGrp="1"/>
          </p:cNvSpPr>
          <p:nvPr>
            <p:ph type="body" sz="quarter" idx="14"/>
          </p:nvPr>
        </p:nvSpPr>
        <p:spPr>
          <a:xfrm>
            <a:off x="457200" y="971550"/>
            <a:ext cx="11277600" cy="4905376"/>
          </a:xfrm>
        </p:spPr>
        <p:txBody>
          <a:bodyPr/>
          <a:lstStyle>
            <a:lvl1pPr>
              <a:lnSpc>
                <a:spcPct val="90000"/>
              </a:lnSpc>
              <a:spcAft>
                <a:spcPts val="1400"/>
              </a:spcAft>
              <a:defRPr sz="3600">
                <a:solidFill>
                  <a:schemeClr val="tx1"/>
                </a:solidFill>
              </a:defRPr>
            </a:lvl1pPr>
            <a:lvl2pPr marL="0" indent="0">
              <a:spcAft>
                <a:spcPts val="1400"/>
              </a:spcAft>
              <a:buNone/>
              <a:defRPr sz="3600">
                <a:solidFill>
                  <a:schemeClr val="tx1"/>
                </a:solidFill>
              </a:defRPr>
            </a:lvl2pPr>
            <a:lvl3pPr marL="0" indent="0">
              <a:spcAft>
                <a:spcPts val="600"/>
              </a:spcAft>
              <a:buFontTx/>
              <a:buNone/>
              <a:defRPr sz="1400">
                <a:solidFill>
                  <a:schemeClr val="tx1"/>
                </a:solidFill>
              </a:defRPr>
            </a:lvl3pPr>
            <a:lvl4pPr marL="274320" indent="0">
              <a:buNone/>
              <a:defRPr/>
            </a:lvl4pPr>
            <a:lvl5pPr>
              <a:spcAft>
                <a:spcPts val="600"/>
              </a:spcAft>
              <a:defRPr sz="1400" i="1">
                <a:solidFill>
                  <a:schemeClr val="tx1"/>
                </a:solidFill>
              </a:defRPr>
            </a:lvl5pPr>
          </a:lstStyle>
          <a:p>
            <a:pPr lvl="0"/>
            <a:r>
              <a:rPr lang="en-US" dirty="0"/>
              <a:t>Click to edit Master text styles</a:t>
            </a:r>
          </a:p>
          <a:p>
            <a:pPr lvl="1"/>
            <a:r>
              <a:rPr lang="en-US" dirty="0"/>
              <a:t>Second level</a:t>
            </a:r>
          </a:p>
          <a:p>
            <a:pPr lvl="2"/>
            <a:r>
              <a:rPr lang="en-US" dirty="0"/>
              <a:t>—Third level</a:t>
            </a:r>
          </a:p>
          <a:p>
            <a:pPr lvl="2"/>
            <a:r>
              <a:rPr lang="en-US" dirty="0"/>
              <a:t>Fourth level</a:t>
            </a:r>
          </a:p>
          <a:p>
            <a:pPr lvl="4"/>
            <a:r>
              <a:rPr lang="en-US" dirty="0"/>
              <a:t>Fifth level</a:t>
            </a:r>
          </a:p>
        </p:txBody>
      </p:sp>
    </p:spTree>
    <p:extLst>
      <p:ext uri="{BB962C8B-B14F-4D97-AF65-F5344CB8AC3E}">
        <p14:creationId xmlns:p14="http://schemas.microsoft.com/office/powerpoint/2010/main" val="1469039510"/>
      </p:ext>
    </p:extLst>
  </p:cSld>
  <p:clrMapOvr>
    <a:masterClrMapping/>
  </p:clrMapOvr>
  <p:extLst>
    <p:ext uri="{DCECCB84-F9BA-43D5-87BE-67443E8EF086}">
      <p15:sldGuideLst xmlns:p15="http://schemas.microsoft.com/office/powerpoint/2012/main">
        <p15:guide id="1" orient="horz" pos="648" userDrawn="1">
          <p15:clr>
            <a:srgbClr val="FBAE40"/>
          </p15:clr>
        </p15:guide>
        <p15:guide id="3" orient="horz" pos="3744"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ive Picture Right">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9C5F9323-B3A1-7744-B1A3-CDCD563AAF79}"/>
              </a:ext>
            </a:extLst>
          </p:cNvPr>
          <p:cNvSpPr>
            <a:spLocks noGrp="1"/>
          </p:cNvSpPr>
          <p:nvPr>
            <p:ph type="pic" sz="quarter" idx="14" hasCustomPrompt="1"/>
          </p:nvPr>
        </p:nvSpPr>
        <p:spPr>
          <a:xfrm>
            <a:off x="5638800" y="419100"/>
            <a:ext cx="6553200" cy="5524500"/>
          </a:xfrm>
          <a:solidFill>
            <a:srgbClr val="A6A6A6"/>
          </a:solidFill>
        </p:spPr>
        <p:txBody>
          <a:bodyPr/>
          <a:lstStyle>
            <a:lvl1pPr algn="ctr">
              <a:defRPr sz="1600" b="1">
                <a:solidFill>
                  <a:srgbClr val="E1E1E1"/>
                </a:solidFill>
              </a:defRPr>
            </a:lvl1pPr>
          </a:lstStyle>
          <a:p>
            <a:br>
              <a:rPr lang="en-US" dirty="0"/>
            </a:br>
            <a:r>
              <a:rPr lang="en-US" dirty="0"/>
              <a:t>Click icon to add picture.</a:t>
            </a:r>
            <a:br>
              <a:rPr lang="en-US" dirty="0"/>
            </a:br>
            <a:r>
              <a:rPr lang="en-US" dirty="0"/>
              <a:t>White shape mask must sit on top of picture.</a:t>
            </a:r>
            <a:br>
              <a:rPr lang="en-US" dirty="0"/>
            </a:br>
            <a:r>
              <a:rPr lang="en-US" dirty="0"/>
              <a:t>Footer and slide number must sit on top of mask.</a:t>
            </a:r>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946904"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946904" cy="14097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4946904"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3653578"/>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5" orient="horz" pos="264"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ive Picture Left">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9C5F9323-B3A1-7744-B1A3-CDCD563AAF79}"/>
              </a:ext>
            </a:extLst>
          </p:cNvPr>
          <p:cNvSpPr>
            <a:spLocks noGrp="1"/>
          </p:cNvSpPr>
          <p:nvPr>
            <p:ph type="pic" sz="quarter" idx="14" hasCustomPrompt="1"/>
          </p:nvPr>
        </p:nvSpPr>
        <p:spPr>
          <a:xfrm>
            <a:off x="0" y="419100"/>
            <a:ext cx="6553200" cy="5524500"/>
          </a:xfrm>
          <a:solidFill>
            <a:srgbClr val="A6A6A6"/>
          </a:solidFill>
        </p:spPr>
        <p:txBody>
          <a:bodyPr/>
          <a:lstStyle>
            <a:lvl1pPr algn="ctr">
              <a:defRPr sz="1600" b="1">
                <a:solidFill>
                  <a:srgbClr val="E1E1E1"/>
                </a:solidFill>
              </a:defRPr>
            </a:lvl1pPr>
          </a:lstStyle>
          <a:p>
            <a:br>
              <a:rPr lang="en-US" dirty="0"/>
            </a:br>
            <a:r>
              <a:rPr lang="en-US" dirty="0"/>
              <a:t>Click icon to add picture.</a:t>
            </a:r>
            <a:br>
              <a:rPr lang="en-US" dirty="0"/>
            </a:br>
            <a:r>
              <a:rPr lang="en-US" dirty="0"/>
              <a:t>White shape mask must sit on top of picture.</a:t>
            </a:r>
            <a:br>
              <a:rPr lang="en-US" dirty="0"/>
            </a:br>
            <a:r>
              <a:rPr lang="en-US" dirty="0"/>
              <a:t>Logo and copyright must sit on top of mask.</a:t>
            </a:r>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6858000" y="266700"/>
            <a:ext cx="48768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6858000" y="1028700"/>
            <a:ext cx="4876800" cy="14097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6858000" y="2438400"/>
            <a:ext cx="4876800"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4124799"/>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5" orient="horz" pos="264" userDrawn="1">
          <p15:clr>
            <a:srgbClr val="FBAE40"/>
          </p15:clr>
        </p15:guide>
        <p15:guide id="6" pos="432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cture Righ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946904"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946904" cy="14097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4946904"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7D07E77-0411-FC4A-9401-3228CD8735CD}"/>
              </a:ext>
            </a:extLst>
          </p:cNvPr>
          <p:cNvSpPr>
            <a:spLocks noGrp="1"/>
          </p:cNvSpPr>
          <p:nvPr>
            <p:ph type="pic" sz="quarter" idx="14"/>
          </p:nvPr>
        </p:nvSpPr>
        <p:spPr>
          <a:xfrm>
            <a:off x="5867400" y="419100"/>
            <a:ext cx="6324600" cy="5524500"/>
          </a:xfrm>
          <a:solidFill>
            <a:srgbClr val="A6A6A6"/>
          </a:solidFill>
        </p:spPr>
        <p:txBody>
          <a:bodyPr/>
          <a:lstStyle>
            <a:lvl1pPr>
              <a:defRPr sz="1600" b="1">
                <a:solidFill>
                  <a:srgbClr val="E1E1E1"/>
                </a:solidFill>
              </a:defRPr>
            </a:lvl1pPr>
          </a:lstStyle>
          <a:p>
            <a:r>
              <a:rPr lang="en-US"/>
              <a:t>Click icon to add picture</a:t>
            </a:r>
            <a:endParaRPr lang="en-US" dirty="0"/>
          </a:p>
        </p:txBody>
      </p:sp>
    </p:spTree>
    <p:extLst>
      <p:ext uri="{BB962C8B-B14F-4D97-AF65-F5344CB8AC3E}">
        <p14:creationId xmlns:p14="http://schemas.microsoft.com/office/powerpoint/2010/main" val="4010022607"/>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696" userDrawn="1">
          <p15:clr>
            <a:srgbClr val="FBAE40"/>
          </p15:clr>
        </p15:guide>
        <p15:guide id="5" orient="horz" pos="26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4">
    <p:bg>
      <p:bgRef idx="1001">
        <a:schemeClr val="bg1"/>
      </p:bgRef>
    </p:bg>
    <p:spTree>
      <p:nvGrpSpPr>
        <p:cNvPr id="1" name=""/>
        <p:cNvGrpSpPr/>
        <p:nvPr/>
      </p:nvGrpSpPr>
      <p:grpSpPr>
        <a:xfrm>
          <a:off x="0" y="0"/>
          <a:ext cx="0" cy="0"/>
          <a:chOff x="0" y="0"/>
          <a:chExt cx="0" cy="0"/>
        </a:xfrm>
      </p:grpSpPr>
      <p:pic>
        <p:nvPicPr>
          <p:cNvPr id="6" name="Background">
            <a:extLst>
              <a:ext uri="{FF2B5EF4-FFF2-40B4-BE49-F238E27FC236}">
                <a16:creationId xmlns:a16="http://schemas.microsoft.com/office/drawing/2014/main" id="{C18DF2D9-8DB2-C549-808A-795EE47210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Logo">
            <a:extLst>
              <a:ext uri="{FF2B5EF4-FFF2-40B4-BE49-F238E27FC236}">
                <a16:creationId xmlns:a16="http://schemas.microsoft.com/office/drawing/2014/main" id="{B21EE6D7-2358-804C-B0B8-CE0ABF3682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8" name="Copyright">
            <a:extLst>
              <a:ext uri="{FF2B5EF4-FFF2-40B4-BE49-F238E27FC236}">
                <a16:creationId xmlns:a16="http://schemas.microsoft.com/office/drawing/2014/main" id="{2335F0AE-35E3-3D43-BDE0-31F539CB56B2}"/>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hasCustomPrompt="1"/>
          </p:nvPr>
        </p:nvSpPr>
        <p:spPr>
          <a:xfrm>
            <a:off x="457200" y="2095501"/>
            <a:ext cx="5669280" cy="2705099"/>
          </a:xfrm>
        </p:spPr>
        <p:txBody>
          <a:bodyPr anchor="t" anchorCtr="0"/>
          <a:lstStyle>
            <a:lvl1pPr algn="l">
              <a:lnSpc>
                <a:spcPct val="90000"/>
              </a:lnSpc>
              <a:defRPr sz="6000" spc="-100" baseline="0">
                <a:solidFill>
                  <a:schemeClr val="tx1"/>
                </a:solidFill>
              </a:defRPr>
            </a:lvl1pPr>
          </a:lstStyle>
          <a:p>
            <a:r>
              <a:rPr lang="en-US"/>
              <a:t>Click to edit Master title </a:t>
            </a:r>
            <a:br>
              <a:rPr lang="en-US"/>
            </a:br>
            <a:r>
              <a:rPr lang="en-US"/>
              <a:t>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3657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276314331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ture Blee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504229F-7C96-E144-9EC5-5BA3CB57DF65}"/>
              </a:ext>
            </a:extLst>
          </p:cNvPr>
          <p:cNvSpPr>
            <a:spLocks noGrp="1"/>
          </p:cNvSpPr>
          <p:nvPr>
            <p:ph type="pic" sz="quarter" idx="14" hasCustomPrompt="1"/>
          </p:nvPr>
        </p:nvSpPr>
        <p:spPr>
          <a:xfrm>
            <a:off x="5867401" y="0"/>
            <a:ext cx="6324600" cy="6858000"/>
          </a:xfrm>
          <a:solidFill>
            <a:srgbClr val="A6A6A6"/>
          </a:solidFill>
        </p:spPr>
        <p:txBody>
          <a:bodyPr/>
          <a:lstStyle>
            <a:lvl1pPr algn="ctr">
              <a:defRPr sz="1600" b="1">
                <a:solidFill>
                  <a:srgbClr val="E1E1E1"/>
                </a:solidFill>
              </a:defRPr>
            </a:lvl1pPr>
          </a:lstStyle>
          <a:p>
            <a:br>
              <a:rPr lang="en-US" dirty="0"/>
            </a:br>
            <a:r>
              <a:rPr lang="en-US" dirty="0"/>
              <a:t>Click icon to add picture.</a:t>
            </a:r>
            <a:br>
              <a:rPr lang="en-US" dirty="0"/>
            </a:br>
            <a:r>
              <a:rPr lang="en-US" dirty="0"/>
              <a:t>Footer and slide number must sit on top of picture</a:t>
            </a:r>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946904"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946904" cy="14097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4946904"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1244253"/>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696"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2-Up">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504229F-7C96-E144-9EC5-5BA3CB57DF65}"/>
              </a:ext>
            </a:extLst>
          </p:cNvPr>
          <p:cNvSpPr>
            <a:spLocks noGrp="1"/>
          </p:cNvSpPr>
          <p:nvPr>
            <p:ph type="pic" sz="quarter" idx="14" hasCustomPrompt="1"/>
          </p:nvPr>
        </p:nvSpPr>
        <p:spPr>
          <a:xfrm>
            <a:off x="5867401" y="3426246"/>
            <a:ext cx="6324600" cy="3431754"/>
          </a:xfrm>
          <a:solidFill>
            <a:srgbClr val="A6A6A6"/>
          </a:solidFill>
        </p:spPr>
        <p:txBody>
          <a:bodyPr/>
          <a:lstStyle>
            <a:lvl1pPr algn="ctr">
              <a:defRPr sz="1600" b="1">
                <a:solidFill>
                  <a:srgbClr val="E1E1E1"/>
                </a:solidFill>
              </a:defRPr>
            </a:lvl1pPr>
          </a:lstStyle>
          <a:p>
            <a:br>
              <a:rPr lang="en-US" dirty="0"/>
            </a:br>
            <a:r>
              <a:rPr lang="en-US" dirty="0"/>
              <a:t>Click icon to add picture.</a:t>
            </a:r>
            <a:br>
              <a:rPr lang="en-US" dirty="0"/>
            </a:br>
            <a:r>
              <a:rPr lang="en-US" dirty="0"/>
              <a:t>Footer and slide number must sit on top of picture.</a:t>
            </a:r>
          </a:p>
        </p:txBody>
      </p:sp>
      <p:sp>
        <p:nvSpPr>
          <p:cNvPr id="8" name="Picture Placeholder 10">
            <a:extLst>
              <a:ext uri="{FF2B5EF4-FFF2-40B4-BE49-F238E27FC236}">
                <a16:creationId xmlns:a16="http://schemas.microsoft.com/office/drawing/2014/main" id="{F1E4F876-109F-C746-8262-163A57AC0AF4}"/>
              </a:ext>
            </a:extLst>
          </p:cNvPr>
          <p:cNvSpPr>
            <a:spLocks noGrp="1"/>
          </p:cNvSpPr>
          <p:nvPr>
            <p:ph type="pic" sz="quarter" idx="15"/>
          </p:nvPr>
        </p:nvSpPr>
        <p:spPr>
          <a:xfrm>
            <a:off x="5867400" y="0"/>
            <a:ext cx="6324600" cy="3431754"/>
          </a:xfrm>
          <a:solidFill>
            <a:srgbClr val="888888"/>
          </a:solidFill>
        </p:spPr>
        <p:txBody>
          <a:bodyPr/>
          <a:lstStyle>
            <a:lvl1pPr algn="ctr">
              <a:defRPr sz="1600" b="1">
                <a:solidFill>
                  <a:srgbClr val="E1E1E1"/>
                </a:solidFill>
              </a:defRPr>
            </a:lvl1pPr>
          </a:lstStyle>
          <a:p>
            <a:r>
              <a:rPr lang="en-US"/>
              <a:t>Click icon to add picture</a:t>
            </a:r>
            <a:endParaRPr lang="en-US" dirty="0"/>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946904"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946904" cy="14097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4946904"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228790"/>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696"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2-1/2 Pictur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sp>
        <p:nvSpPr>
          <p:cNvPr id="7" name="Picture Placeholder 6">
            <a:extLst>
              <a:ext uri="{FF2B5EF4-FFF2-40B4-BE49-F238E27FC236}">
                <a16:creationId xmlns:a16="http://schemas.microsoft.com/office/drawing/2014/main" id="{1768D999-6D09-B548-801F-63CFC740902C}"/>
              </a:ext>
            </a:extLst>
          </p:cNvPr>
          <p:cNvSpPr>
            <a:spLocks noGrp="1"/>
          </p:cNvSpPr>
          <p:nvPr>
            <p:ph type="pic" sz="quarter" idx="14"/>
          </p:nvPr>
        </p:nvSpPr>
        <p:spPr>
          <a:xfrm>
            <a:off x="6096000" y="1752600"/>
            <a:ext cx="5638800" cy="4191000"/>
          </a:xfrm>
          <a:solidFill>
            <a:srgbClr val="A6A6A6"/>
          </a:solidFill>
        </p:spPr>
        <p:txBody>
          <a:bodyPr/>
          <a:lstStyle>
            <a:lvl1pPr>
              <a:defRPr sz="1600" b="1">
                <a:solidFill>
                  <a:srgbClr val="E1E1E1"/>
                </a:solidFill>
              </a:defRPr>
            </a:lvl1pPr>
          </a:lstStyle>
          <a:p>
            <a:r>
              <a:rPr lang="en-US"/>
              <a:t>Click icon to add picture</a:t>
            </a:r>
            <a:endParaRPr lang="en-US" dirty="0"/>
          </a:p>
        </p:txBody>
      </p:sp>
      <p:sp>
        <p:nvSpPr>
          <p:cNvPr id="8" name="Picture Placeholder 6">
            <a:extLst>
              <a:ext uri="{FF2B5EF4-FFF2-40B4-BE49-F238E27FC236}">
                <a16:creationId xmlns:a16="http://schemas.microsoft.com/office/drawing/2014/main" id="{88E7EE35-D742-524A-B18B-1F699A726FE5}"/>
              </a:ext>
            </a:extLst>
          </p:cNvPr>
          <p:cNvSpPr>
            <a:spLocks noGrp="1"/>
          </p:cNvSpPr>
          <p:nvPr>
            <p:ph type="pic" sz="quarter" idx="15"/>
          </p:nvPr>
        </p:nvSpPr>
        <p:spPr>
          <a:xfrm>
            <a:off x="457200" y="1752600"/>
            <a:ext cx="5638800" cy="4191000"/>
          </a:xfrm>
          <a:solidFill>
            <a:srgbClr val="888888"/>
          </a:solidFill>
        </p:spPr>
        <p:txBody>
          <a:bodyPr/>
          <a:lstStyle>
            <a:lvl1pPr>
              <a:defRPr sz="1600" b="1">
                <a:solidFill>
                  <a:srgbClr val="E1E1E1"/>
                </a:solidFill>
              </a:defRPr>
            </a:lvl1pPr>
          </a:lstStyle>
          <a:p>
            <a:r>
              <a:rPr lang="en-US"/>
              <a:t>Click icon to add picture</a:t>
            </a:r>
            <a:endParaRPr lang="en-US" dirty="0"/>
          </a:p>
        </p:txBody>
      </p:sp>
    </p:spTree>
    <p:extLst>
      <p:ext uri="{BB962C8B-B14F-4D97-AF65-F5344CB8AC3E}">
        <p14:creationId xmlns:p14="http://schemas.microsoft.com/office/powerpoint/2010/main" val="2162767486"/>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4" pos="3840" userDrawn="1">
          <p15:clr>
            <a:srgbClr val="FBAE40"/>
          </p15:clr>
        </p15:guide>
        <p15:guide id="5" orient="horz" pos="3744"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arge Pictur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sp>
        <p:nvSpPr>
          <p:cNvPr id="7" name="Picture Placeholder 6">
            <a:extLst>
              <a:ext uri="{FF2B5EF4-FFF2-40B4-BE49-F238E27FC236}">
                <a16:creationId xmlns:a16="http://schemas.microsoft.com/office/drawing/2014/main" id="{1768D999-6D09-B548-801F-63CFC740902C}"/>
              </a:ext>
            </a:extLst>
          </p:cNvPr>
          <p:cNvSpPr>
            <a:spLocks noGrp="1"/>
          </p:cNvSpPr>
          <p:nvPr>
            <p:ph type="pic" sz="quarter" idx="14"/>
          </p:nvPr>
        </p:nvSpPr>
        <p:spPr>
          <a:xfrm>
            <a:off x="457200" y="1752600"/>
            <a:ext cx="11277600" cy="4191000"/>
          </a:xfrm>
          <a:solidFill>
            <a:srgbClr val="A6A6A6"/>
          </a:solidFill>
        </p:spPr>
        <p:txBody>
          <a:bodyPr/>
          <a:lstStyle>
            <a:lvl1pPr>
              <a:defRPr sz="1600" b="1">
                <a:solidFill>
                  <a:srgbClr val="E1E1E1"/>
                </a:solidFill>
              </a:defRPr>
            </a:lvl1pPr>
          </a:lstStyle>
          <a:p>
            <a:r>
              <a:rPr lang="en-US"/>
              <a:t>Click icon to add picture</a:t>
            </a:r>
            <a:endParaRPr lang="en-US" dirty="0"/>
          </a:p>
        </p:txBody>
      </p:sp>
    </p:spTree>
    <p:extLst>
      <p:ext uri="{BB962C8B-B14F-4D97-AF65-F5344CB8AC3E}">
        <p14:creationId xmlns:p14="http://schemas.microsoft.com/office/powerpoint/2010/main" val="3772629482"/>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3744"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ull Picture">
    <p:bg>
      <p:bgRef idx="1001">
        <a:schemeClr val="bg1"/>
      </p:bgRef>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768D999-6D09-B548-801F-63CFC740902C}"/>
              </a:ext>
            </a:extLst>
          </p:cNvPr>
          <p:cNvSpPr>
            <a:spLocks noGrp="1"/>
          </p:cNvSpPr>
          <p:nvPr>
            <p:ph type="pic" sz="quarter" idx="14" hasCustomPrompt="1"/>
          </p:nvPr>
        </p:nvSpPr>
        <p:spPr>
          <a:xfrm>
            <a:off x="0" y="0"/>
            <a:ext cx="12192000" cy="6858000"/>
          </a:xfrm>
          <a:solidFill>
            <a:srgbClr val="A6A6A6"/>
          </a:solidFill>
        </p:spPr>
        <p:txBody>
          <a:bodyPr/>
          <a:lstStyle>
            <a:lvl1pPr algn="ctr">
              <a:defRPr sz="1600" b="1">
                <a:solidFill>
                  <a:srgbClr val="E1E1E1"/>
                </a:solidFill>
              </a:defRPr>
            </a:lvl1pPr>
          </a:lstStyle>
          <a:p>
            <a:br>
              <a:rPr lang="en-US" dirty="0"/>
            </a:br>
            <a:br>
              <a:rPr lang="en-US" dirty="0"/>
            </a:br>
            <a:br>
              <a:rPr lang="en-US" dirty="0"/>
            </a:br>
            <a:br>
              <a:rPr lang="en-US" dirty="0"/>
            </a:br>
            <a:br>
              <a:rPr lang="en-US" dirty="0"/>
            </a:br>
            <a:br>
              <a:rPr lang="en-US" dirty="0"/>
            </a:br>
            <a:br>
              <a:rPr lang="en-US" dirty="0"/>
            </a:br>
            <a:r>
              <a:rPr lang="en-US" dirty="0"/>
              <a:t>Click icon to add picture.</a:t>
            </a:r>
            <a:br>
              <a:rPr lang="en-US" dirty="0"/>
            </a:br>
            <a:r>
              <a:rPr lang="en-US" dirty="0"/>
              <a:t>Eyebrow, title, logo, copyright, footer and slide number must sit on top of picture.</a:t>
            </a:r>
          </a:p>
          <a:p>
            <a:endParaRPr lang="en-US" dirty="0"/>
          </a:p>
          <a:p>
            <a:endParaRPr lang="en-US" dirty="0"/>
          </a:p>
          <a:p>
            <a:endParaRPr lang="en-US" dirty="0"/>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pic>
        <p:nvPicPr>
          <p:cNvPr id="8" name="Logo">
            <a:extLst>
              <a:ext uri="{FF2B5EF4-FFF2-40B4-BE49-F238E27FC236}">
                <a16:creationId xmlns:a16="http://schemas.microsoft.com/office/drawing/2014/main" id="{295FE9FB-224D-4A47-ADD8-17E2B1461BA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39726" y="6140450"/>
            <a:ext cx="1060701" cy="376107"/>
          </a:xfrm>
          <a:prstGeom prst="rect">
            <a:avLst/>
          </a:prstGeom>
        </p:spPr>
      </p:pic>
      <p:sp>
        <p:nvSpPr>
          <p:cNvPr id="11" name="TextBox 10">
            <a:extLst>
              <a:ext uri="{FF2B5EF4-FFF2-40B4-BE49-F238E27FC236}">
                <a16:creationId xmlns:a16="http://schemas.microsoft.com/office/drawing/2014/main" id="{7FC18F0B-6718-DE42-B513-8000883024A4}"/>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24586334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3744"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ign-off 1">
    <p:spTree>
      <p:nvGrpSpPr>
        <p:cNvPr id="1" name=""/>
        <p:cNvGrpSpPr/>
        <p:nvPr/>
      </p:nvGrpSpPr>
      <p:grpSpPr>
        <a:xfrm>
          <a:off x="0" y="0"/>
          <a:ext cx="0" cy="0"/>
          <a:chOff x="0" y="0"/>
          <a:chExt cx="0" cy="0"/>
        </a:xfrm>
      </p:grpSpPr>
      <p:pic>
        <p:nvPicPr>
          <p:cNvPr id="7" name="Background">
            <a:extLst>
              <a:ext uri="{FF2B5EF4-FFF2-40B4-BE49-F238E27FC236}">
                <a16:creationId xmlns:a16="http://schemas.microsoft.com/office/drawing/2014/main" id="{55E79B8E-60AF-5A47-A76F-04EFD108AF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Logo">
            <a:extLst>
              <a:ext uri="{FF2B5EF4-FFF2-40B4-BE49-F238E27FC236}">
                <a16:creationId xmlns:a16="http://schemas.microsoft.com/office/drawing/2014/main" id="{AA79CFCC-33AC-0949-B51B-B82B9F80B02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914400"/>
          </a:xfrm>
        </p:spPr>
        <p:txBody>
          <a:bodyPr anchor="t" anchorCtr="0"/>
          <a:lstStyle>
            <a:lvl1pPr>
              <a:lnSpc>
                <a:spcPct val="90000"/>
              </a:lnSpc>
              <a:defRPr sz="4800" spc="-80" baseline="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3352800"/>
            <a:ext cx="7955280" cy="1513114"/>
          </a:xfrm>
        </p:spPr>
        <p:txBody>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TextBox 8">
            <a:extLst>
              <a:ext uri="{FF2B5EF4-FFF2-40B4-BE49-F238E27FC236}">
                <a16:creationId xmlns:a16="http://schemas.microsoft.com/office/drawing/2014/main" id="{9AFE400C-BA34-5E49-9FE5-A80D3832F6BE}"/>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rPr>
              <a:t>© 2023 Teradata. All rights reserved.</a:t>
            </a:r>
          </a:p>
        </p:txBody>
      </p:sp>
    </p:spTree>
    <p:extLst>
      <p:ext uri="{BB962C8B-B14F-4D97-AF65-F5344CB8AC3E}">
        <p14:creationId xmlns:p14="http://schemas.microsoft.com/office/powerpoint/2010/main" val="3253430764"/>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112"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ign-off 2 Ink-Saver">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B1BE907B-31F9-8441-9957-FCD2A28333F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914400"/>
          </a:xfrm>
        </p:spPr>
        <p:txBody>
          <a:bodyPr anchor="t" anchorCtr="0"/>
          <a:lstStyle>
            <a:lvl1pPr>
              <a:lnSpc>
                <a:spcPct val="90000"/>
              </a:lnSpc>
              <a:defRPr sz="4800" spc="-80" baseline="0">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3352800"/>
            <a:ext cx="7955280" cy="1513114"/>
          </a:xfrm>
        </p:spPr>
        <p:txBody>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TextBox 6">
            <a:extLst>
              <a:ext uri="{FF2B5EF4-FFF2-40B4-BE49-F238E27FC236}">
                <a16:creationId xmlns:a16="http://schemas.microsoft.com/office/drawing/2014/main" id="{92A52998-C4DA-B44A-A9D0-02D8DAEBA0BF}"/>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895745660"/>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112"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blank" preserve="1">
  <p:cSld name="Logo 1">
    <p:bg>
      <p:bgRef idx="1001">
        <a:schemeClr val="bg1"/>
      </p:bgRef>
    </p:bg>
    <p:spTree>
      <p:nvGrpSpPr>
        <p:cNvPr id="1" name=""/>
        <p:cNvGrpSpPr/>
        <p:nvPr/>
      </p:nvGrpSpPr>
      <p:grpSpPr>
        <a:xfrm>
          <a:off x="0" y="0"/>
          <a:ext cx="0" cy="0"/>
          <a:chOff x="0" y="0"/>
          <a:chExt cx="0" cy="0"/>
        </a:xfrm>
      </p:grpSpPr>
      <p:pic>
        <p:nvPicPr>
          <p:cNvPr id="5" name="Logo">
            <a:extLst>
              <a:ext uri="{FF2B5EF4-FFF2-40B4-BE49-F238E27FC236}">
                <a16:creationId xmlns:a16="http://schemas.microsoft.com/office/drawing/2014/main" id="{34EFF524-236A-5540-900C-A063FD5FAF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99987" y="2695720"/>
            <a:ext cx="4325018" cy="1533579"/>
          </a:xfrm>
          <a:prstGeom prst="rect">
            <a:avLst/>
          </a:prstGeom>
        </p:spPr>
      </p:pic>
    </p:spTree>
    <p:extLst>
      <p:ext uri="{BB962C8B-B14F-4D97-AF65-F5344CB8AC3E}">
        <p14:creationId xmlns:p14="http://schemas.microsoft.com/office/powerpoint/2010/main" val="2692641215"/>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blank" preserve="1">
  <p:cSld name="Logo 2 Ink-Saver">
    <p:bg>
      <p:bgRef idx="1001">
        <a:schemeClr val="bg1"/>
      </p:bgRef>
    </p:bg>
    <p:spTree>
      <p:nvGrpSpPr>
        <p:cNvPr id="1" name=""/>
        <p:cNvGrpSpPr/>
        <p:nvPr/>
      </p:nvGrpSpPr>
      <p:grpSpPr>
        <a:xfrm>
          <a:off x="0" y="0"/>
          <a:ext cx="0" cy="0"/>
          <a:chOff x="0" y="0"/>
          <a:chExt cx="0" cy="0"/>
        </a:xfrm>
      </p:grpSpPr>
      <p:pic>
        <p:nvPicPr>
          <p:cNvPr id="5" name="Logo">
            <a:extLst>
              <a:ext uri="{FF2B5EF4-FFF2-40B4-BE49-F238E27FC236}">
                <a16:creationId xmlns:a16="http://schemas.microsoft.com/office/drawing/2014/main" id="{34EFF524-236A-5540-900C-A063FD5FAF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99987" y="2695720"/>
            <a:ext cx="4325018" cy="1533579"/>
          </a:xfrm>
          <a:prstGeom prst="rect">
            <a:avLst/>
          </a:prstGeom>
        </p:spPr>
      </p:pic>
    </p:spTree>
    <p:extLst>
      <p:ext uri="{BB962C8B-B14F-4D97-AF65-F5344CB8AC3E}">
        <p14:creationId xmlns:p14="http://schemas.microsoft.com/office/powerpoint/2010/main" val="535882623"/>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Divider-C">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0C45865-706D-F44C-A757-AB917B81EAB7}"/>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0" name="Rectangle 9">
            <a:extLst>
              <a:ext uri="{FF2B5EF4-FFF2-40B4-BE49-F238E27FC236}">
                <a16:creationId xmlns:a16="http://schemas.microsoft.com/office/drawing/2014/main" id="{4C10A70E-02E0-CD49-AC8A-4D0C1B2D89F4}"/>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Rectangle 8">
            <a:extLst>
              <a:ext uri="{FF2B5EF4-FFF2-40B4-BE49-F238E27FC236}">
                <a16:creationId xmlns:a16="http://schemas.microsoft.com/office/drawing/2014/main" id="{39AA7C57-2DB5-3E48-BA66-9948F8E12A42}"/>
              </a:ext>
            </a:extLst>
          </p:cNvPr>
          <p:cNvSpPr/>
          <p:nvPr userDrawn="1"/>
        </p:nvSpPr>
        <p:spPr>
          <a:xfrm>
            <a:off x="311727" y="310394"/>
            <a:ext cx="11565346" cy="6235879"/>
          </a:xfrm>
          <a:prstGeom prst="rect">
            <a:avLst/>
          </a:prstGeom>
          <a:solidFill>
            <a:srgbClr val="F37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1"/>
              </a:solidFill>
            </a:endParaRPr>
          </a:p>
        </p:txBody>
      </p:sp>
      <p:sp>
        <p:nvSpPr>
          <p:cNvPr id="5" name="Subtitle 2">
            <a:extLst>
              <a:ext uri="{FF2B5EF4-FFF2-40B4-BE49-F238E27FC236}">
                <a16:creationId xmlns:a16="http://schemas.microsoft.com/office/drawing/2014/main" id="{F643405D-EA58-B94C-A9D2-BB181E7F7665}"/>
              </a:ext>
            </a:extLst>
          </p:cNvPr>
          <p:cNvSpPr>
            <a:spLocks noGrp="1"/>
          </p:cNvSpPr>
          <p:nvPr>
            <p:ph type="subTitle" idx="1" hasCustomPrompt="1"/>
          </p:nvPr>
        </p:nvSpPr>
        <p:spPr>
          <a:xfrm>
            <a:off x="314927" y="3620043"/>
            <a:ext cx="11562146" cy="391891"/>
          </a:xfrm>
          <a:prstGeom prst="rect">
            <a:avLst/>
          </a:prstGeom>
        </p:spPr>
        <p:txBody>
          <a:bodyPr>
            <a:noAutofit/>
          </a:bodyPr>
          <a:lstStyle>
            <a:lvl1pPr marL="0" indent="0" algn="ctr">
              <a:lnSpc>
                <a:spcPct val="100000"/>
              </a:lnSpc>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effectLst/>
                <a:latin typeface="Arial" panose="020B0604020202020204" pitchFamily="34" charset="0"/>
              </a:rPr>
              <a:t>Subtitle Placeholder</a:t>
            </a:r>
          </a:p>
        </p:txBody>
      </p:sp>
      <p:sp>
        <p:nvSpPr>
          <p:cNvPr id="8" name="Text Placeholder 10">
            <a:extLst>
              <a:ext uri="{FF2B5EF4-FFF2-40B4-BE49-F238E27FC236}">
                <a16:creationId xmlns:a16="http://schemas.microsoft.com/office/drawing/2014/main" id="{45B385C3-6707-3242-9933-D6320BEE45C1}"/>
              </a:ext>
            </a:extLst>
          </p:cNvPr>
          <p:cNvSpPr>
            <a:spLocks noGrp="1"/>
          </p:cNvSpPr>
          <p:nvPr>
            <p:ph type="body" sz="quarter" idx="10" hasCustomPrompt="1"/>
          </p:nvPr>
        </p:nvSpPr>
        <p:spPr>
          <a:xfrm>
            <a:off x="314927" y="2675509"/>
            <a:ext cx="115621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dirty="0"/>
              <a:t>Divider Title Placeholder</a:t>
            </a:r>
          </a:p>
        </p:txBody>
      </p:sp>
    </p:spTree>
    <p:extLst>
      <p:ext uri="{BB962C8B-B14F-4D97-AF65-F5344CB8AC3E}">
        <p14:creationId xmlns:p14="http://schemas.microsoft.com/office/powerpoint/2010/main" val="3086252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5">
    <p:bg>
      <p:bgRef idx="1001">
        <a:schemeClr val="bg1"/>
      </p:bgRef>
    </p:bg>
    <p:spTree>
      <p:nvGrpSpPr>
        <p:cNvPr id="1" name=""/>
        <p:cNvGrpSpPr/>
        <p:nvPr/>
      </p:nvGrpSpPr>
      <p:grpSpPr>
        <a:xfrm>
          <a:off x="0" y="0"/>
          <a:ext cx="0" cy="0"/>
          <a:chOff x="0" y="0"/>
          <a:chExt cx="0" cy="0"/>
        </a:xfrm>
      </p:grpSpPr>
      <p:pic>
        <p:nvPicPr>
          <p:cNvPr id="18" name="Graphic">
            <a:extLst>
              <a:ext uri="{FF2B5EF4-FFF2-40B4-BE49-F238E27FC236}">
                <a16:creationId xmlns:a16="http://schemas.microsoft.com/office/drawing/2014/main" id="{DCEE08B8-98A2-6041-8ED3-C67B4A3756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62253" y="1"/>
            <a:ext cx="5638800" cy="6858000"/>
          </a:xfrm>
          <a:prstGeom prst="rect">
            <a:avLst/>
          </a:prstGeom>
        </p:spPr>
      </p:pic>
      <p:pic>
        <p:nvPicPr>
          <p:cNvPr id="11" name="Logo">
            <a:extLst>
              <a:ext uri="{FF2B5EF4-FFF2-40B4-BE49-F238E27FC236}">
                <a16:creationId xmlns:a16="http://schemas.microsoft.com/office/drawing/2014/main" id="{B21EE6D7-2358-804C-B0B8-CE0ABF3682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8" name="Copyright">
            <a:extLst>
              <a:ext uri="{FF2B5EF4-FFF2-40B4-BE49-F238E27FC236}">
                <a16:creationId xmlns:a16="http://schemas.microsoft.com/office/drawing/2014/main" id="{A9EC951A-35E5-134F-B201-57C4BB12D59B}"/>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hasCustomPrompt="1"/>
          </p:nvPr>
        </p:nvSpPr>
        <p:spPr>
          <a:xfrm>
            <a:off x="457200" y="2095501"/>
            <a:ext cx="5943600" cy="2705099"/>
          </a:xfrm>
        </p:spPr>
        <p:txBody>
          <a:bodyPr anchor="t" anchorCtr="0"/>
          <a:lstStyle>
            <a:lvl1pPr algn="l">
              <a:lnSpc>
                <a:spcPct val="90000"/>
              </a:lnSpc>
              <a:defRPr sz="6000" spc="-100" baseline="0">
                <a:solidFill>
                  <a:schemeClr val="tx1"/>
                </a:solidFill>
              </a:defRPr>
            </a:lvl1pPr>
          </a:lstStyle>
          <a:p>
            <a:r>
              <a:rPr lang="en-US"/>
              <a:t>Click to edit Master title </a:t>
            </a:r>
            <a:br>
              <a:rPr lang="en-US"/>
            </a:br>
            <a:r>
              <a:rPr lang="en-US"/>
              <a:t>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3657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255918866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ontent ">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FCB1739-2088-F54F-A6AF-3FF8B473DB03}"/>
              </a:ext>
            </a:extLst>
          </p:cNvPr>
          <p:cNvSpPr>
            <a:spLocks noGrp="1"/>
          </p:cNvSpPr>
          <p:nvPr>
            <p:ph sz="quarter" idx="16"/>
          </p:nvPr>
        </p:nvSpPr>
        <p:spPr>
          <a:xfrm>
            <a:off x="576072" y="2057400"/>
            <a:ext cx="11044428" cy="4152900"/>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0850"/>
            <a:ext cx="1103376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3CD3AD5D-9D2F-1B4C-B28D-AEB685F00EE2}"/>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66B33450-157A-B54C-B31D-6DA511E9088F}"/>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2777531739"/>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77065FE-036E-6243-9FEB-E98EB258C9B9}"/>
              </a:ext>
            </a:extLst>
          </p:cNvPr>
          <p:cNvSpPr>
            <a:spLocks noGrp="1"/>
          </p:cNvSpPr>
          <p:nvPr>
            <p:ph sz="quarter" idx="18"/>
          </p:nvPr>
        </p:nvSpPr>
        <p:spPr>
          <a:xfrm>
            <a:off x="576072" y="2488230"/>
            <a:ext cx="5303520" cy="3722070"/>
          </a:xfrm>
        </p:spPr>
        <p:txBody>
          <a:bodyPr/>
          <a:lstStyle>
            <a:lvl1pPr marL="285750" indent="-285750">
              <a:buFont typeface="Arial" panose="020B0604020202020204" pitchFamily="34" charset="0"/>
              <a:buChar char="•"/>
              <a:defRPr sz="1800"/>
            </a:lvl1pPr>
            <a:lvl2pPr marL="639762" indent="-285750">
              <a:buFont typeface="Arial" panose="020B0604020202020204" pitchFamily="34" charset="0"/>
              <a:buChar char="•"/>
              <a:defRPr sz="1600"/>
            </a:lvl2pPr>
            <a:lvl3pPr marL="966787" indent="-285750">
              <a:buFont typeface="Arial" panose="020B0604020202020204" pitchFamily="34" charset="0"/>
              <a:buChar char="•"/>
              <a:defRPr sz="1400"/>
            </a:lvl3pPr>
            <a:lvl4pPr marL="1312862" indent="-285750">
              <a:buFont typeface="Arial" panose="020B0604020202020204" pitchFamily="34" charset="0"/>
              <a:buChar char="•"/>
              <a:defRPr sz="1400"/>
            </a:lvl4pPr>
            <a:lvl5pPr marL="1666875" indent="-285750">
              <a:buFont typeface="Arial" panose="020B0604020202020204" pitchFamily="34" charset="0"/>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76072" y="2057400"/>
            <a:ext cx="5303520"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6" name="Text Placeholder 14">
            <a:extLst>
              <a:ext uri="{FF2B5EF4-FFF2-40B4-BE49-F238E27FC236}">
                <a16:creationId xmlns:a16="http://schemas.microsoft.com/office/drawing/2014/main" id="{F14DC6C8-70C3-524F-9EC1-9F5814F0317A}"/>
              </a:ext>
            </a:extLst>
          </p:cNvPr>
          <p:cNvSpPr>
            <a:spLocks noGrp="1"/>
          </p:cNvSpPr>
          <p:nvPr>
            <p:ph type="body" sz="quarter" idx="15" hasCustomPrompt="1"/>
          </p:nvPr>
        </p:nvSpPr>
        <p:spPr>
          <a:xfrm>
            <a:off x="6312407" y="2057400"/>
            <a:ext cx="5303520" cy="371957"/>
          </a:xfrm>
          <a:prstGeom prst="rect">
            <a:avLst/>
          </a:prstGeom>
        </p:spPr>
        <p:txBody>
          <a:bodyPr vert="horz" lIns="0" tIns="0" rIns="0" bIns="0" rtlCol="0">
            <a:noAutofit/>
          </a:bodyPr>
          <a:lstStyle>
            <a:lvl1pPr marL="0" indent="0">
              <a:buNone/>
              <a:defRPr lang="en-US" sz="1800" dirty="0">
                <a:solidFill>
                  <a:schemeClr val="tx2"/>
                </a:solidFill>
              </a:defRPr>
            </a:lvl1pPr>
          </a:lstStyle>
          <a:p>
            <a:pPr marL="234950" lvl="0" indent="-234950">
              <a:lnSpc>
                <a:spcPct val="100000"/>
              </a:lnSpc>
            </a:pPr>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2904" cy="480060"/>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Content Placeholder 6">
            <a:extLst>
              <a:ext uri="{FF2B5EF4-FFF2-40B4-BE49-F238E27FC236}">
                <a16:creationId xmlns:a16="http://schemas.microsoft.com/office/drawing/2014/main" id="{62A83104-EC00-E64F-A934-A99C29C07408}"/>
              </a:ext>
            </a:extLst>
          </p:cNvPr>
          <p:cNvSpPr>
            <a:spLocks noGrp="1"/>
          </p:cNvSpPr>
          <p:nvPr>
            <p:ph sz="quarter" idx="19"/>
          </p:nvPr>
        </p:nvSpPr>
        <p:spPr>
          <a:xfrm>
            <a:off x="6312408" y="2488230"/>
            <a:ext cx="5303520" cy="3722070"/>
          </a:xfrm>
        </p:spPr>
        <p:txBody>
          <a:bodyPr/>
          <a:lstStyle>
            <a:lvl1pPr>
              <a:defRPr sz="1800"/>
            </a:lvl1pPr>
            <a:lvl2pPr>
              <a:defRPr sz="16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B40DF48B-48C5-954A-A1D4-2F779CFCB9D5}"/>
              </a:ext>
            </a:extLst>
          </p:cNvPr>
          <p:cNvSpPr>
            <a:spLocks noGrp="1"/>
          </p:cNvSpPr>
          <p:nvPr>
            <p:ph type="title" hasCustomPrompt="1"/>
          </p:nvPr>
        </p:nvSpPr>
        <p:spPr/>
        <p:txBody>
          <a:bodyPr/>
          <a:lstStyle>
            <a:lvl1pPr>
              <a:defRPr/>
            </a:lvl1pPr>
          </a:lstStyle>
          <a:p>
            <a:r>
              <a:rPr lang="en-US"/>
              <a:t>Page Title Placeholder </a:t>
            </a:r>
          </a:p>
        </p:txBody>
      </p:sp>
      <p:sp>
        <p:nvSpPr>
          <p:cNvPr id="2" name="Footer Placeholder 1">
            <a:extLst>
              <a:ext uri="{FF2B5EF4-FFF2-40B4-BE49-F238E27FC236}">
                <a16:creationId xmlns:a16="http://schemas.microsoft.com/office/drawing/2014/main" id="{9D2A5DDB-1D30-3048-B721-D073350E5D6F}"/>
              </a:ext>
            </a:extLst>
          </p:cNvPr>
          <p:cNvSpPr>
            <a:spLocks noGrp="1"/>
          </p:cNvSpPr>
          <p:nvPr>
            <p:ph type="ftr" sz="quarter" idx="20"/>
          </p:nvPr>
        </p:nvSpPr>
        <p:spPr/>
        <p:txBody>
          <a:bodyPr/>
          <a:lstStyle/>
          <a:p>
            <a:endParaRPr lang="en-US"/>
          </a:p>
        </p:txBody>
      </p:sp>
    </p:spTree>
    <p:extLst>
      <p:ext uri="{BB962C8B-B14F-4D97-AF65-F5344CB8AC3E}">
        <p14:creationId xmlns:p14="http://schemas.microsoft.com/office/powerpoint/2010/main" val="7103891"/>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Content + Title Only">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8EBE8CA-3E13-334A-A201-6659DA8D8161}"/>
              </a:ext>
            </a:extLst>
          </p:cNvPr>
          <p:cNvSpPr>
            <a:spLocks noGrp="1"/>
          </p:cNvSpPr>
          <p:nvPr>
            <p:ph sz="quarter" idx="15"/>
          </p:nvPr>
        </p:nvSpPr>
        <p:spPr>
          <a:xfrm>
            <a:off x="587375" y="1600200"/>
            <a:ext cx="6988175" cy="4610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p>
        </p:txBody>
      </p:sp>
    </p:spTree>
    <p:extLst>
      <p:ext uri="{BB962C8B-B14F-4D97-AF65-F5344CB8AC3E}">
        <p14:creationId xmlns:p14="http://schemas.microsoft.com/office/powerpoint/2010/main" val="50244112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Solution, Obstacle, Benefit (1v)">
    <p:spTree>
      <p:nvGrpSpPr>
        <p:cNvPr id="1" name=""/>
        <p:cNvGrpSpPr/>
        <p:nvPr/>
      </p:nvGrpSpPr>
      <p:grpSpPr>
        <a:xfrm>
          <a:off x="0" y="0"/>
          <a:ext cx="0" cy="0"/>
          <a:chOff x="0" y="0"/>
          <a:chExt cx="0" cy="0"/>
        </a:xfrm>
      </p:grpSpPr>
      <p:sp>
        <p:nvSpPr>
          <p:cNvPr id="46" name="Freeform 45">
            <a:extLst>
              <a:ext uri="{FF2B5EF4-FFF2-40B4-BE49-F238E27FC236}">
                <a16:creationId xmlns:a16="http://schemas.microsoft.com/office/drawing/2014/main" id="{933771F6-C859-774E-9967-9D788589F2F3}"/>
              </a:ext>
            </a:extLst>
          </p:cNvPr>
          <p:cNvSpPr/>
          <p:nvPr userDrawn="1"/>
        </p:nvSpPr>
        <p:spPr>
          <a:xfrm>
            <a:off x="-1303" y="1"/>
            <a:ext cx="2199208" cy="1414021"/>
          </a:xfrm>
          <a:custGeom>
            <a:avLst/>
            <a:gdLst>
              <a:gd name="connsiteX0" fmla="*/ 0 w 2199208"/>
              <a:gd name="connsiteY0" fmla="*/ 0 h 1414021"/>
              <a:gd name="connsiteX1" fmla="*/ 2185286 w 2199208"/>
              <a:gd name="connsiteY1" fmla="*/ 0 h 1414021"/>
              <a:gd name="connsiteX2" fmla="*/ 2199208 w 2199208"/>
              <a:gd name="connsiteY2" fmla="*/ 134085 h 1414021"/>
              <a:gd name="connsiteX3" fmla="*/ 880883 w 2199208"/>
              <a:gd name="connsiteY3" fmla="*/ 1414021 h 1414021"/>
              <a:gd name="connsiteX4" fmla="*/ 42305 w 2199208"/>
              <a:gd name="connsiteY4" fmla="*/ 1121747 h 1414021"/>
              <a:gd name="connsiteX5" fmla="*/ 0 w 2199208"/>
              <a:gd name="connsiteY5" fmla="*/ 1084416 h 1414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9208" h="1414021">
                <a:moveTo>
                  <a:pt x="0" y="0"/>
                </a:moveTo>
                <a:lnTo>
                  <a:pt x="2185286" y="0"/>
                </a:lnTo>
                <a:lnTo>
                  <a:pt x="2199208" y="134085"/>
                </a:lnTo>
                <a:cubicBezTo>
                  <a:pt x="2199208" y="840974"/>
                  <a:pt x="1608974" y="1414021"/>
                  <a:pt x="880883" y="1414021"/>
                </a:cubicBezTo>
                <a:cubicBezTo>
                  <a:pt x="562344" y="1414021"/>
                  <a:pt x="270189" y="1304337"/>
                  <a:pt x="42305" y="1121747"/>
                </a:cubicBezTo>
                <a:lnTo>
                  <a:pt x="0" y="1084416"/>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Rectangle 24">
            <a:extLst>
              <a:ext uri="{FF2B5EF4-FFF2-40B4-BE49-F238E27FC236}">
                <a16:creationId xmlns:a16="http://schemas.microsoft.com/office/drawing/2014/main" id="{92B5C74D-4BC8-CD4C-A85B-A0CE155A02D7}"/>
              </a:ext>
            </a:extLst>
          </p:cNvPr>
          <p:cNvSpPr/>
          <p:nvPr userDrawn="1"/>
        </p:nvSpPr>
        <p:spPr>
          <a:xfrm>
            <a:off x="-1303" y="855903"/>
            <a:ext cx="3686694" cy="365760"/>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Description</a:t>
            </a:r>
          </a:p>
        </p:txBody>
      </p:sp>
      <p:sp>
        <p:nvSpPr>
          <p:cNvPr id="26" name="Rectangle 25">
            <a:extLst>
              <a:ext uri="{FF2B5EF4-FFF2-40B4-BE49-F238E27FC236}">
                <a16:creationId xmlns:a16="http://schemas.microsoft.com/office/drawing/2014/main" id="{54C3F0E7-0B11-EE4D-B5A5-07D322EF76E9}"/>
              </a:ext>
            </a:extLst>
          </p:cNvPr>
          <p:cNvSpPr/>
          <p:nvPr userDrawn="1"/>
        </p:nvSpPr>
        <p:spPr>
          <a:xfrm>
            <a:off x="-1008" y="1221662"/>
            <a:ext cx="3686399" cy="5643152"/>
          </a:xfrm>
          <a:prstGeom prst="rect">
            <a:avLst/>
          </a:prstGeom>
          <a:solidFill>
            <a:schemeClr val="tx1">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5ED40E-3BDF-834C-B342-0AACC13AADE6}"/>
              </a:ext>
            </a:extLst>
          </p:cNvPr>
          <p:cNvSpPr>
            <a:spLocks noGrp="1"/>
          </p:cNvSpPr>
          <p:nvPr userDrawn="1">
            <p:ph type="title" hasCustomPrompt="1"/>
          </p:nvPr>
        </p:nvSpPr>
        <p:spPr>
          <a:xfrm>
            <a:off x="2198013" y="4392"/>
            <a:ext cx="8966608" cy="728524"/>
          </a:xfrm>
        </p:spPr>
        <p:txBody>
          <a:bodyPr anchor="b">
            <a:noAutofit/>
          </a:bodyPr>
          <a:lstStyle>
            <a:lvl1pPr>
              <a:defRPr lang="en-US" b="1" smtClean="0">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15" name="Text Placeholder 14">
            <a:extLst>
              <a:ext uri="{FF2B5EF4-FFF2-40B4-BE49-F238E27FC236}">
                <a16:creationId xmlns:a16="http://schemas.microsoft.com/office/drawing/2014/main" id="{C9C07200-E1C4-E34C-9357-18CF7E2FDF0C}"/>
              </a:ext>
            </a:extLst>
          </p:cNvPr>
          <p:cNvSpPr>
            <a:spLocks noGrp="1"/>
          </p:cNvSpPr>
          <p:nvPr userDrawn="1">
            <p:ph type="body" sz="quarter" idx="22" hasCustomPrompt="1"/>
          </p:nvPr>
        </p:nvSpPr>
        <p:spPr>
          <a:xfrm>
            <a:off x="49722" y="1343"/>
            <a:ext cx="2148184" cy="722949"/>
          </a:xfrm>
        </p:spPr>
        <p:txBody>
          <a:bodyPr anchor="b"/>
          <a:lstStyle>
            <a:lvl1pPr marL="0" indent="0">
              <a:buNone/>
              <a:defRPr sz="3100" b="1" cap="none" spc="0">
                <a:ln w="0"/>
                <a:solidFill>
                  <a:schemeClr val="bg1"/>
                </a:solidFill>
                <a:effectLst>
                  <a:outerShdw blurRad="38100" dist="25400" dir="5400000" algn="ctr" rotWithShape="0">
                    <a:srgbClr val="6E747A">
                      <a:alpha val="43000"/>
                    </a:srgbClr>
                  </a:outerShdw>
                </a:effectLst>
                <a:latin typeface="+mn-lt"/>
              </a:defRPr>
            </a:lvl1pPr>
          </a:lstStyle>
          <a:p>
            <a:pPr lvl="0"/>
            <a:r>
              <a:rPr lang="en-US" dirty="0"/>
              <a:t>Priority 1</a:t>
            </a:r>
          </a:p>
        </p:txBody>
      </p:sp>
      <p:sp>
        <p:nvSpPr>
          <p:cNvPr id="70" name="Rectangle 69">
            <a:extLst>
              <a:ext uri="{FF2B5EF4-FFF2-40B4-BE49-F238E27FC236}">
                <a16:creationId xmlns:a16="http://schemas.microsoft.com/office/drawing/2014/main" id="{BBD91956-2D69-A640-B957-FE69D0300F61}"/>
              </a:ext>
            </a:extLst>
          </p:cNvPr>
          <p:cNvSpPr/>
          <p:nvPr userDrawn="1"/>
        </p:nvSpPr>
        <p:spPr>
          <a:xfrm>
            <a:off x="3682702" y="855904"/>
            <a:ext cx="2834640" cy="6020280"/>
          </a:xfrm>
          <a:prstGeom prst="rect">
            <a:avLst/>
          </a:prstGeom>
          <a:solidFill>
            <a:schemeClr val="accent3">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tIns="91440" rIns="0" rtlCol="0" anchor="t"/>
          <a:lstStyle/>
          <a:p>
            <a:endParaRPr lang="en-US" sz="1100" dirty="0">
              <a:solidFill>
                <a:schemeClr val="tx1"/>
              </a:solidFill>
            </a:endParaRPr>
          </a:p>
        </p:txBody>
      </p:sp>
      <p:sp>
        <p:nvSpPr>
          <p:cNvPr id="62" name="Rectangle 61">
            <a:extLst>
              <a:ext uri="{FF2B5EF4-FFF2-40B4-BE49-F238E27FC236}">
                <a16:creationId xmlns:a16="http://schemas.microsoft.com/office/drawing/2014/main" id="{2F0D54AF-D192-964C-9F81-D2591AB131D4}"/>
              </a:ext>
            </a:extLst>
          </p:cNvPr>
          <p:cNvSpPr/>
          <p:nvPr userDrawn="1"/>
        </p:nvSpPr>
        <p:spPr>
          <a:xfrm>
            <a:off x="3685391" y="855903"/>
            <a:ext cx="2834640" cy="365760"/>
          </a:xfrm>
          <a:prstGeom prst="rect">
            <a:avLst/>
          </a:prstGeom>
          <a:solidFill>
            <a:schemeClr val="accent3">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Solution</a:t>
            </a:r>
          </a:p>
        </p:txBody>
      </p:sp>
      <p:sp>
        <p:nvSpPr>
          <p:cNvPr id="71" name="Rectangle 70">
            <a:extLst>
              <a:ext uri="{FF2B5EF4-FFF2-40B4-BE49-F238E27FC236}">
                <a16:creationId xmlns:a16="http://schemas.microsoft.com/office/drawing/2014/main" id="{E48309ED-94AD-0045-8973-DB19607C6D29}"/>
              </a:ext>
            </a:extLst>
          </p:cNvPr>
          <p:cNvSpPr/>
          <p:nvPr userDrawn="1"/>
        </p:nvSpPr>
        <p:spPr>
          <a:xfrm>
            <a:off x="6520031" y="855893"/>
            <a:ext cx="2834640" cy="6020287"/>
          </a:xfrm>
          <a:prstGeom prst="rect">
            <a:avLst/>
          </a:prstGeom>
          <a:solidFill>
            <a:schemeClr val="accent4">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tIns="91440" rIns="0" rtlCol="0" anchor="t"/>
          <a:lstStyle/>
          <a:p>
            <a:endParaRPr lang="en-US" sz="1050" dirty="0">
              <a:solidFill>
                <a:schemeClr val="tx1"/>
              </a:solidFill>
            </a:endParaRPr>
          </a:p>
        </p:txBody>
      </p:sp>
      <p:sp>
        <p:nvSpPr>
          <p:cNvPr id="63" name="Rectangle 62">
            <a:extLst>
              <a:ext uri="{FF2B5EF4-FFF2-40B4-BE49-F238E27FC236}">
                <a16:creationId xmlns:a16="http://schemas.microsoft.com/office/drawing/2014/main" id="{B93A3BC6-7FF5-F547-B1CE-7E127A7369C0}"/>
              </a:ext>
            </a:extLst>
          </p:cNvPr>
          <p:cNvSpPr/>
          <p:nvPr userDrawn="1"/>
        </p:nvSpPr>
        <p:spPr>
          <a:xfrm>
            <a:off x="6520031" y="855903"/>
            <a:ext cx="2834640" cy="365760"/>
          </a:xfrm>
          <a:prstGeom prst="rect">
            <a:avLst/>
          </a:prstGeom>
          <a:solidFill>
            <a:schemeClr val="accent4">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Obstacles</a:t>
            </a:r>
          </a:p>
        </p:txBody>
      </p:sp>
      <p:sp>
        <p:nvSpPr>
          <p:cNvPr id="74" name="Rectangle 73">
            <a:extLst>
              <a:ext uri="{FF2B5EF4-FFF2-40B4-BE49-F238E27FC236}">
                <a16:creationId xmlns:a16="http://schemas.microsoft.com/office/drawing/2014/main" id="{BE3DEE21-1DDB-EE4D-A50A-63D18BD47804}"/>
              </a:ext>
            </a:extLst>
          </p:cNvPr>
          <p:cNvSpPr/>
          <p:nvPr userDrawn="1"/>
        </p:nvSpPr>
        <p:spPr>
          <a:xfrm>
            <a:off x="9357360" y="855903"/>
            <a:ext cx="2834640" cy="6020287"/>
          </a:xfrm>
          <a:prstGeom prst="rect">
            <a:avLst/>
          </a:prstGeom>
          <a:solidFill>
            <a:srgbClr val="CBFFD0"/>
          </a:solidFill>
        </p:spPr>
        <p:style>
          <a:lnRef idx="2">
            <a:schemeClr val="dk1">
              <a:shade val="50000"/>
            </a:schemeClr>
          </a:lnRef>
          <a:fillRef idx="1">
            <a:schemeClr val="dk1"/>
          </a:fillRef>
          <a:effectRef idx="0">
            <a:schemeClr val="dk1"/>
          </a:effectRef>
          <a:fontRef idx="minor">
            <a:schemeClr val="lt1"/>
          </a:fontRef>
        </p:style>
        <p:txBody>
          <a:bodyPr tIns="91440" rIns="0" rtlCol="0" anchor="t"/>
          <a:lstStyle/>
          <a:p>
            <a:endParaRPr lang="en-US" sz="1000" dirty="0">
              <a:solidFill>
                <a:schemeClr val="tx1"/>
              </a:solidFill>
            </a:endParaRPr>
          </a:p>
        </p:txBody>
      </p:sp>
      <p:sp>
        <p:nvSpPr>
          <p:cNvPr id="64" name="Rectangle 63">
            <a:extLst>
              <a:ext uri="{FF2B5EF4-FFF2-40B4-BE49-F238E27FC236}">
                <a16:creationId xmlns:a16="http://schemas.microsoft.com/office/drawing/2014/main" id="{86118900-5D9E-FF41-9965-0F522118DD61}"/>
              </a:ext>
            </a:extLst>
          </p:cNvPr>
          <p:cNvSpPr/>
          <p:nvPr userDrawn="1"/>
        </p:nvSpPr>
        <p:spPr>
          <a:xfrm>
            <a:off x="9357360" y="855903"/>
            <a:ext cx="2834640" cy="365760"/>
          </a:xfrm>
          <a:prstGeom prst="rect">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Benefits</a:t>
            </a:r>
          </a:p>
        </p:txBody>
      </p:sp>
      <p:sp>
        <p:nvSpPr>
          <p:cNvPr id="47" name="Text Placeholder 12">
            <a:extLst>
              <a:ext uri="{FF2B5EF4-FFF2-40B4-BE49-F238E27FC236}">
                <a16:creationId xmlns:a16="http://schemas.microsoft.com/office/drawing/2014/main" id="{BB607B3E-BB2C-CD4F-BEF5-3668BDDC874D}"/>
              </a:ext>
            </a:extLst>
          </p:cNvPr>
          <p:cNvSpPr>
            <a:spLocks noGrp="1"/>
          </p:cNvSpPr>
          <p:nvPr>
            <p:ph type="body" sz="quarter" idx="35"/>
          </p:nvPr>
        </p:nvSpPr>
        <p:spPr>
          <a:xfrm>
            <a:off x="41161" y="1287786"/>
            <a:ext cx="3569185" cy="5510903"/>
          </a:xfrm>
        </p:spPr>
        <p:txBody>
          <a:bodyPr/>
          <a:lstStyle>
            <a:lvl1pPr>
              <a:lnSpc>
                <a:spcPct val="100000"/>
              </a:lnSpc>
              <a:spcBef>
                <a:spcPts val="1600"/>
              </a:spcBef>
              <a:defRPr sz="1800"/>
            </a:lvl1pPr>
            <a:lvl2pPr>
              <a:spcBef>
                <a:spcPts val="200"/>
              </a:spcBef>
              <a:spcAft>
                <a:spcPts val="200"/>
              </a:spcAft>
              <a:defRPr sz="1600"/>
            </a:lvl2pPr>
            <a:lvl3pPr>
              <a:spcBef>
                <a:spcPts val="200"/>
              </a:spcBef>
              <a:spcAft>
                <a:spcPts val="200"/>
              </a:spcAft>
              <a:defRPr sz="1400"/>
            </a:lvl3pPr>
            <a:lvl4pPr>
              <a:spcBef>
                <a:spcPts val="0"/>
              </a:spcBef>
              <a:defRPr sz="1400"/>
            </a:lvl4pPr>
            <a:lvl5pPr>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0" name="Text Placeholder 12">
            <a:extLst>
              <a:ext uri="{FF2B5EF4-FFF2-40B4-BE49-F238E27FC236}">
                <a16:creationId xmlns:a16="http://schemas.microsoft.com/office/drawing/2014/main" id="{C8007675-33A0-164C-8205-966261CFD7B7}"/>
              </a:ext>
            </a:extLst>
          </p:cNvPr>
          <p:cNvSpPr>
            <a:spLocks noGrp="1"/>
          </p:cNvSpPr>
          <p:nvPr>
            <p:ph type="body" sz="quarter" idx="38"/>
          </p:nvPr>
        </p:nvSpPr>
        <p:spPr>
          <a:xfrm>
            <a:off x="3707959" y="1263717"/>
            <a:ext cx="2784127" cy="5577027"/>
          </a:xfrm>
        </p:spPr>
        <p:txBody>
          <a:bodyPr numCol="2"/>
          <a:lstStyle>
            <a:lvl1pPr>
              <a:lnSpc>
                <a:spcPct val="100000"/>
              </a:lnSpc>
              <a:spcBef>
                <a:spcPts val="1000"/>
              </a:spcBef>
              <a:defRPr sz="1600"/>
            </a:lvl1pPr>
            <a:lvl2pPr>
              <a:spcBef>
                <a:spcPts val="200"/>
              </a:spcBef>
              <a:spcAft>
                <a:spcPts val="200"/>
              </a:spcAft>
              <a:defRPr sz="1400"/>
            </a:lvl2pPr>
            <a:lvl3pPr>
              <a:spcBef>
                <a:spcPts val="200"/>
              </a:spcBef>
              <a:spcAft>
                <a:spcPts val="200"/>
              </a:spcAft>
              <a:defRPr sz="1200"/>
            </a:lvl3pPr>
            <a:lvl4pPr>
              <a:spcBef>
                <a:spcPts val="0"/>
              </a:spcBef>
              <a:defRPr sz="1200"/>
            </a:lvl4pPr>
            <a:lvl5pPr>
              <a:spcBef>
                <a:spcPts val="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2">
            <a:extLst>
              <a:ext uri="{FF2B5EF4-FFF2-40B4-BE49-F238E27FC236}">
                <a16:creationId xmlns:a16="http://schemas.microsoft.com/office/drawing/2014/main" id="{49971155-2D86-5849-837F-0EE71AD53DDA}"/>
              </a:ext>
            </a:extLst>
          </p:cNvPr>
          <p:cNvSpPr>
            <a:spLocks noGrp="1"/>
          </p:cNvSpPr>
          <p:nvPr>
            <p:ph type="body" sz="quarter" idx="40"/>
          </p:nvPr>
        </p:nvSpPr>
        <p:spPr>
          <a:xfrm>
            <a:off x="6539910" y="1263717"/>
            <a:ext cx="2784127" cy="5577027"/>
          </a:xfrm>
        </p:spPr>
        <p:txBody>
          <a:bodyPr numCol="2"/>
          <a:lstStyle>
            <a:lvl1pPr>
              <a:lnSpc>
                <a:spcPct val="100000"/>
              </a:lnSpc>
              <a:spcBef>
                <a:spcPts val="1000"/>
              </a:spcBef>
              <a:defRPr sz="1600"/>
            </a:lvl1pPr>
            <a:lvl2pPr>
              <a:spcBef>
                <a:spcPts val="200"/>
              </a:spcBef>
              <a:spcAft>
                <a:spcPts val="200"/>
              </a:spcAft>
              <a:defRPr sz="1400"/>
            </a:lvl2pPr>
            <a:lvl3pPr>
              <a:spcBef>
                <a:spcPts val="200"/>
              </a:spcBef>
              <a:spcAft>
                <a:spcPts val="200"/>
              </a:spcAft>
              <a:defRPr sz="1200"/>
            </a:lvl3pPr>
            <a:lvl4pPr>
              <a:spcBef>
                <a:spcPts val="0"/>
              </a:spcBef>
              <a:defRPr sz="1200"/>
            </a:lvl4pPr>
            <a:lvl5pPr>
              <a:spcBef>
                <a:spcPts val="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12">
            <a:extLst>
              <a:ext uri="{FF2B5EF4-FFF2-40B4-BE49-F238E27FC236}">
                <a16:creationId xmlns:a16="http://schemas.microsoft.com/office/drawing/2014/main" id="{9EA3BA70-F19F-8F44-8523-3AD451996B48}"/>
              </a:ext>
            </a:extLst>
          </p:cNvPr>
          <p:cNvSpPr>
            <a:spLocks noGrp="1"/>
          </p:cNvSpPr>
          <p:nvPr>
            <p:ph type="body" sz="quarter" idx="41"/>
          </p:nvPr>
        </p:nvSpPr>
        <p:spPr>
          <a:xfrm>
            <a:off x="9382616" y="1249631"/>
            <a:ext cx="2784127" cy="5577027"/>
          </a:xfrm>
        </p:spPr>
        <p:txBody>
          <a:bodyPr numCol="2"/>
          <a:lstStyle>
            <a:lvl1pPr>
              <a:lnSpc>
                <a:spcPct val="100000"/>
              </a:lnSpc>
              <a:spcBef>
                <a:spcPts val="1000"/>
              </a:spcBef>
              <a:defRPr sz="1600"/>
            </a:lvl1pPr>
            <a:lvl2pPr>
              <a:spcBef>
                <a:spcPts val="200"/>
              </a:spcBef>
              <a:spcAft>
                <a:spcPts val="200"/>
              </a:spcAft>
              <a:defRPr sz="1400"/>
            </a:lvl2pPr>
            <a:lvl3pPr>
              <a:spcBef>
                <a:spcPts val="200"/>
              </a:spcBef>
              <a:spcAft>
                <a:spcPts val="200"/>
              </a:spcAft>
              <a:defRPr sz="1200"/>
            </a:lvl3pPr>
            <a:lvl4pPr>
              <a:spcBef>
                <a:spcPts val="0"/>
              </a:spcBef>
              <a:defRPr sz="1200"/>
            </a:lvl4pPr>
            <a:lvl5pPr>
              <a:spcBef>
                <a:spcPts val="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533671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timeline (Jan-Dec, 3r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grpSp>
        <p:nvGrpSpPr>
          <p:cNvPr id="3" name="Group 2">
            <a:extLst>
              <a:ext uri="{FF2B5EF4-FFF2-40B4-BE49-F238E27FC236}">
                <a16:creationId xmlns:a16="http://schemas.microsoft.com/office/drawing/2014/main" id="{A01065EA-F2AD-D048-92A0-89675785BA2A}"/>
              </a:ext>
            </a:extLst>
          </p:cNvPr>
          <p:cNvGrpSpPr/>
          <p:nvPr userDrawn="1"/>
        </p:nvGrpSpPr>
        <p:grpSpPr>
          <a:xfrm>
            <a:off x="-8053" y="1148528"/>
            <a:ext cx="12213770" cy="5709472"/>
            <a:chOff x="-10885" y="1148528"/>
            <a:chExt cx="12213770" cy="5709472"/>
          </a:xfrm>
        </p:grpSpPr>
        <p:sp>
          <p:nvSpPr>
            <p:cNvPr id="4" name="Rectangle 3">
              <a:extLst>
                <a:ext uri="{FF2B5EF4-FFF2-40B4-BE49-F238E27FC236}">
                  <a16:creationId xmlns:a16="http://schemas.microsoft.com/office/drawing/2014/main" id="{5205079B-9582-7646-B000-98076647FE0E}"/>
                </a:ext>
              </a:extLst>
            </p:cNvPr>
            <p:cNvSpPr/>
            <p:nvPr/>
          </p:nvSpPr>
          <p:spPr>
            <a:xfrm>
              <a:off x="103185" y="6248092"/>
              <a:ext cx="12083151" cy="542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7CC5520-A154-A349-860A-997AAACA06DA}"/>
                </a:ext>
              </a:extLst>
            </p:cNvPr>
            <p:cNvSpPr/>
            <p:nvPr/>
          </p:nvSpPr>
          <p:spPr>
            <a:xfrm>
              <a:off x="-10885" y="1510930"/>
              <a:ext cx="12202885" cy="173736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7B8E21B-0B3B-5645-9F46-41AE6D29F57A}"/>
                </a:ext>
              </a:extLst>
            </p:cNvPr>
            <p:cNvSpPr/>
            <p:nvPr/>
          </p:nvSpPr>
          <p:spPr>
            <a:xfrm>
              <a:off x="-1" y="1551300"/>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ACB10CD-9D86-EA42-AE15-E4AB1D2619C4}"/>
                </a:ext>
              </a:extLst>
            </p:cNvPr>
            <p:cNvSpPr/>
            <p:nvPr/>
          </p:nvSpPr>
          <p:spPr>
            <a:xfrm>
              <a:off x="1015999" y="1551297"/>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75E9D5C-920C-A84C-A909-6F9CE052C8B2}"/>
                </a:ext>
              </a:extLst>
            </p:cNvPr>
            <p:cNvSpPr/>
            <p:nvPr/>
          </p:nvSpPr>
          <p:spPr>
            <a:xfrm>
              <a:off x="2031999" y="1550862"/>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14BF6EF-DFFA-C84F-8CDA-B5606DE0C2BC}"/>
                </a:ext>
              </a:extLst>
            </p:cNvPr>
            <p:cNvSpPr/>
            <p:nvPr/>
          </p:nvSpPr>
          <p:spPr>
            <a:xfrm>
              <a:off x="3047999" y="1551300"/>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431A735-87EE-3A49-83F4-AA4BBC313F93}"/>
                </a:ext>
              </a:extLst>
            </p:cNvPr>
            <p:cNvSpPr/>
            <p:nvPr/>
          </p:nvSpPr>
          <p:spPr>
            <a:xfrm>
              <a:off x="4063999" y="1551300"/>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BA88B1-2141-A441-BEA1-22B74C8CA843}"/>
                </a:ext>
              </a:extLst>
            </p:cNvPr>
            <p:cNvSpPr/>
            <p:nvPr/>
          </p:nvSpPr>
          <p:spPr>
            <a:xfrm>
              <a:off x="5079999" y="1550862"/>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9EA048-8F83-D445-A98E-CB072EC76691}"/>
                </a:ext>
              </a:extLst>
            </p:cNvPr>
            <p:cNvSpPr/>
            <p:nvPr/>
          </p:nvSpPr>
          <p:spPr>
            <a:xfrm>
              <a:off x="6095999" y="1550424"/>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FAC7F5E-0BA7-3B48-B1E4-C4A45F9E9AF8}"/>
                </a:ext>
              </a:extLst>
            </p:cNvPr>
            <p:cNvSpPr/>
            <p:nvPr/>
          </p:nvSpPr>
          <p:spPr>
            <a:xfrm>
              <a:off x="7111999" y="1549986"/>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517A225-05BA-534E-ACDE-F9ECC5E77A6C}"/>
                </a:ext>
              </a:extLst>
            </p:cNvPr>
            <p:cNvSpPr/>
            <p:nvPr/>
          </p:nvSpPr>
          <p:spPr>
            <a:xfrm>
              <a:off x="8127999" y="1551300"/>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1F8CA6E-F897-0243-89E9-914FA8C935FA}"/>
                </a:ext>
              </a:extLst>
            </p:cNvPr>
            <p:cNvSpPr/>
            <p:nvPr/>
          </p:nvSpPr>
          <p:spPr>
            <a:xfrm>
              <a:off x="9143999" y="1551300"/>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4842988-08DC-D048-B8F0-3A6DBA87B0FC}"/>
                </a:ext>
              </a:extLst>
            </p:cNvPr>
            <p:cNvSpPr/>
            <p:nvPr/>
          </p:nvSpPr>
          <p:spPr>
            <a:xfrm>
              <a:off x="10159999" y="1551300"/>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1A7362-FBA5-1B4C-A71F-8C4ADEE128D3}"/>
                </a:ext>
              </a:extLst>
            </p:cNvPr>
            <p:cNvSpPr/>
            <p:nvPr/>
          </p:nvSpPr>
          <p:spPr>
            <a:xfrm>
              <a:off x="11175999" y="1551300"/>
              <a:ext cx="1016000" cy="53067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A8BD6CC-352D-D942-9519-A44339B49AC6}"/>
                </a:ext>
              </a:extLst>
            </p:cNvPr>
            <p:cNvSpPr/>
            <p:nvPr/>
          </p:nvSpPr>
          <p:spPr>
            <a:xfrm>
              <a:off x="0" y="1149842"/>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Jan</a:t>
              </a:r>
            </a:p>
          </p:txBody>
        </p:sp>
        <p:sp>
          <p:nvSpPr>
            <p:cNvPr id="19" name="Rectangle 18">
              <a:extLst>
                <a:ext uri="{FF2B5EF4-FFF2-40B4-BE49-F238E27FC236}">
                  <a16:creationId xmlns:a16="http://schemas.microsoft.com/office/drawing/2014/main" id="{760B7B73-662B-AB42-97E4-946F5F103375}"/>
                </a:ext>
              </a:extLst>
            </p:cNvPr>
            <p:cNvSpPr/>
            <p:nvPr/>
          </p:nvSpPr>
          <p:spPr>
            <a:xfrm>
              <a:off x="1016000" y="1149839"/>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Feb</a:t>
              </a:r>
            </a:p>
          </p:txBody>
        </p:sp>
        <p:sp>
          <p:nvSpPr>
            <p:cNvPr id="20" name="Rectangle 19">
              <a:extLst>
                <a:ext uri="{FF2B5EF4-FFF2-40B4-BE49-F238E27FC236}">
                  <a16:creationId xmlns:a16="http://schemas.microsoft.com/office/drawing/2014/main" id="{8F3BF4EC-AC4C-D443-98B4-35EB6EB7D128}"/>
                </a:ext>
              </a:extLst>
            </p:cNvPr>
            <p:cNvSpPr/>
            <p:nvPr/>
          </p:nvSpPr>
          <p:spPr>
            <a:xfrm>
              <a:off x="2032000" y="1149403"/>
              <a:ext cx="1016000" cy="402805"/>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Mar</a:t>
              </a:r>
            </a:p>
          </p:txBody>
        </p:sp>
        <p:sp>
          <p:nvSpPr>
            <p:cNvPr id="21" name="Rectangle 20">
              <a:extLst>
                <a:ext uri="{FF2B5EF4-FFF2-40B4-BE49-F238E27FC236}">
                  <a16:creationId xmlns:a16="http://schemas.microsoft.com/office/drawing/2014/main" id="{E7510CD1-0C50-E940-A812-15CAE25ED399}"/>
                </a:ext>
              </a:extLst>
            </p:cNvPr>
            <p:cNvSpPr/>
            <p:nvPr/>
          </p:nvSpPr>
          <p:spPr>
            <a:xfrm>
              <a:off x="3048000" y="1149842"/>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Apr</a:t>
              </a:r>
            </a:p>
          </p:txBody>
        </p:sp>
        <p:sp>
          <p:nvSpPr>
            <p:cNvPr id="22" name="Rectangle 21">
              <a:extLst>
                <a:ext uri="{FF2B5EF4-FFF2-40B4-BE49-F238E27FC236}">
                  <a16:creationId xmlns:a16="http://schemas.microsoft.com/office/drawing/2014/main" id="{A5AE63E2-276F-1148-81D3-E8DA5A108313}"/>
                </a:ext>
              </a:extLst>
            </p:cNvPr>
            <p:cNvSpPr/>
            <p:nvPr/>
          </p:nvSpPr>
          <p:spPr>
            <a:xfrm>
              <a:off x="4064000" y="1149842"/>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May</a:t>
              </a:r>
            </a:p>
          </p:txBody>
        </p:sp>
        <p:sp>
          <p:nvSpPr>
            <p:cNvPr id="23" name="Rectangle 22">
              <a:extLst>
                <a:ext uri="{FF2B5EF4-FFF2-40B4-BE49-F238E27FC236}">
                  <a16:creationId xmlns:a16="http://schemas.microsoft.com/office/drawing/2014/main" id="{21205AA8-43B0-5640-815B-6C071D0E01B8}"/>
                </a:ext>
              </a:extLst>
            </p:cNvPr>
            <p:cNvSpPr/>
            <p:nvPr/>
          </p:nvSpPr>
          <p:spPr>
            <a:xfrm>
              <a:off x="5080000" y="1149404"/>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Jun</a:t>
              </a:r>
            </a:p>
          </p:txBody>
        </p:sp>
        <p:sp>
          <p:nvSpPr>
            <p:cNvPr id="24" name="Rectangle 23">
              <a:extLst>
                <a:ext uri="{FF2B5EF4-FFF2-40B4-BE49-F238E27FC236}">
                  <a16:creationId xmlns:a16="http://schemas.microsoft.com/office/drawing/2014/main" id="{64B141EC-A09F-2944-AC6B-4F3B20DFB679}"/>
                </a:ext>
              </a:extLst>
            </p:cNvPr>
            <p:cNvSpPr/>
            <p:nvPr/>
          </p:nvSpPr>
          <p:spPr>
            <a:xfrm>
              <a:off x="6096000" y="1148966"/>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Jul</a:t>
              </a:r>
            </a:p>
          </p:txBody>
        </p:sp>
        <p:sp>
          <p:nvSpPr>
            <p:cNvPr id="25" name="Rectangle 24">
              <a:extLst>
                <a:ext uri="{FF2B5EF4-FFF2-40B4-BE49-F238E27FC236}">
                  <a16:creationId xmlns:a16="http://schemas.microsoft.com/office/drawing/2014/main" id="{7402BE81-05AA-ED4E-AAAC-7C62F382D1E7}"/>
                </a:ext>
              </a:extLst>
            </p:cNvPr>
            <p:cNvSpPr/>
            <p:nvPr/>
          </p:nvSpPr>
          <p:spPr>
            <a:xfrm>
              <a:off x="7112000" y="1148528"/>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Aug</a:t>
              </a:r>
            </a:p>
          </p:txBody>
        </p:sp>
        <p:sp>
          <p:nvSpPr>
            <p:cNvPr id="26" name="Rectangle 25">
              <a:extLst>
                <a:ext uri="{FF2B5EF4-FFF2-40B4-BE49-F238E27FC236}">
                  <a16:creationId xmlns:a16="http://schemas.microsoft.com/office/drawing/2014/main" id="{6945B892-830E-A945-B839-3F69D79C6F4E}"/>
                </a:ext>
              </a:extLst>
            </p:cNvPr>
            <p:cNvSpPr/>
            <p:nvPr/>
          </p:nvSpPr>
          <p:spPr>
            <a:xfrm>
              <a:off x="8128000" y="1149842"/>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Sep</a:t>
              </a:r>
            </a:p>
          </p:txBody>
        </p:sp>
        <p:sp>
          <p:nvSpPr>
            <p:cNvPr id="27" name="Rectangle 26">
              <a:extLst>
                <a:ext uri="{FF2B5EF4-FFF2-40B4-BE49-F238E27FC236}">
                  <a16:creationId xmlns:a16="http://schemas.microsoft.com/office/drawing/2014/main" id="{CEED1288-8490-F04C-9D91-CA9CEE53F2ED}"/>
                </a:ext>
              </a:extLst>
            </p:cNvPr>
            <p:cNvSpPr/>
            <p:nvPr/>
          </p:nvSpPr>
          <p:spPr>
            <a:xfrm>
              <a:off x="9144000" y="1149842"/>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Oct</a:t>
              </a:r>
            </a:p>
          </p:txBody>
        </p:sp>
        <p:sp>
          <p:nvSpPr>
            <p:cNvPr id="28" name="Rectangle 27">
              <a:extLst>
                <a:ext uri="{FF2B5EF4-FFF2-40B4-BE49-F238E27FC236}">
                  <a16:creationId xmlns:a16="http://schemas.microsoft.com/office/drawing/2014/main" id="{67CDEB9B-EB70-4C42-AF8A-DCFDA4AAE0F8}"/>
                </a:ext>
              </a:extLst>
            </p:cNvPr>
            <p:cNvSpPr/>
            <p:nvPr/>
          </p:nvSpPr>
          <p:spPr>
            <a:xfrm>
              <a:off x="10160000" y="1149842"/>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Nov</a:t>
              </a:r>
            </a:p>
          </p:txBody>
        </p:sp>
        <p:sp>
          <p:nvSpPr>
            <p:cNvPr id="29" name="Rectangle 28">
              <a:extLst>
                <a:ext uri="{FF2B5EF4-FFF2-40B4-BE49-F238E27FC236}">
                  <a16:creationId xmlns:a16="http://schemas.microsoft.com/office/drawing/2014/main" id="{BEC3062A-C25D-914F-84DD-2FCBBDC98325}"/>
                </a:ext>
              </a:extLst>
            </p:cNvPr>
            <p:cNvSpPr/>
            <p:nvPr/>
          </p:nvSpPr>
          <p:spPr>
            <a:xfrm>
              <a:off x="11176000" y="1149842"/>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Dec</a:t>
              </a:r>
            </a:p>
          </p:txBody>
        </p:sp>
        <p:sp>
          <p:nvSpPr>
            <p:cNvPr id="30" name="Rectangle 29">
              <a:extLst>
                <a:ext uri="{FF2B5EF4-FFF2-40B4-BE49-F238E27FC236}">
                  <a16:creationId xmlns:a16="http://schemas.microsoft.com/office/drawing/2014/main" id="{14013BDB-06BF-2C43-A608-D453038322A2}"/>
                </a:ext>
              </a:extLst>
            </p:cNvPr>
            <p:cNvSpPr/>
            <p:nvPr/>
          </p:nvSpPr>
          <p:spPr>
            <a:xfrm>
              <a:off x="-1" y="3302720"/>
              <a:ext cx="12202885" cy="1737360"/>
            </a:xfrm>
            <a:prstGeom prst="rect">
              <a:avLst/>
            </a:prstGeom>
            <a:solidFill>
              <a:schemeClr val="accent5">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AACCDF5-4C13-E341-B942-5008BF9ECF62}"/>
                </a:ext>
              </a:extLst>
            </p:cNvPr>
            <p:cNvSpPr/>
            <p:nvPr/>
          </p:nvSpPr>
          <p:spPr>
            <a:xfrm>
              <a:off x="0" y="5094510"/>
              <a:ext cx="12202885" cy="1737360"/>
            </a:xfrm>
            <a:prstGeom prst="rect">
              <a:avLst/>
            </a:prstGeom>
            <a:solidFill>
              <a:schemeClr val="accent4">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109493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6">
    <p:bg>
      <p:bgRef idx="1001">
        <a:schemeClr val="bg1"/>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6081A83-1FE8-E246-B362-5906D6414308}"/>
              </a:ext>
            </a:extLst>
          </p:cNvPr>
          <p:cNvSpPr>
            <a:spLocks noGrp="1"/>
          </p:cNvSpPr>
          <p:nvPr>
            <p:ph type="pic" sz="quarter" idx="14" hasCustomPrompt="1"/>
          </p:nvPr>
        </p:nvSpPr>
        <p:spPr>
          <a:xfrm>
            <a:off x="0" y="0"/>
            <a:ext cx="12192000" cy="6858000"/>
          </a:xfrm>
          <a:solidFill>
            <a:srgbClr val="A6A6A6"/>
          </a:solidFill>
        </p:spPr>
        <p:txBody>
          <a:bodyPr/>
          <a:lstStyle>
            <a:lvl1pPr algn="ctr">
              <a:defRPr sz="1600" b="1">
                <a:solidFill>
                  <a:srgbClr val="E1E1E1"/>
                </a:solidFill>
              </a:defRPr>
            </a:lvl1pPr>
          </a:lstStyle>
          <a:p>
            <a:br>
              <a:rPr lang="en-US" dirty="0"/>
            </a:br>
            <a:br>
              <a:rPr lang="en-US" dirty="0"/>
            </a:br>
            <a:r>
              <a:rPr lang="en-US" dirty="0"/>
              <a:t>Select this picture placeholder, </a:t>
            </a:r>
            <a:br>
              <a:rPr lang="en-US" dirty="0"/>
            </a:br>
            <a:r>
              <a:rPr lang="en-US" dirty="0"/>
              <a:t>then go to Insert tab &gt; Pictures to add picture.</a:t>
            </a:r>
            <a:br>
              <a:rPr lang="en-US" dirty="0"/>
            </a:br>
            <a:r>
              <a:rPr lang="en-US" dirty="0"/>
              <a:t>Date, title, subtitle, logo and footer must sit on top of picture.</a:t>
            </a:r>
          </a:p>
          <a:p>
            <a:endParaRPr lang="en-US" dirty="0"/>
          </a:p>
          <a:p>
            <a:endParaRPr lang="en-US" dirty="0"/>
          </a:p>
        </p:txBody>
      </p:sp>
      <p:pic>
        <p:nvPicPr>
          <p:cNvPr id="10" name="Logo">
            <a:extLst>
              <a:ext uri="{FF2B5EF4-FFF2-40B4-BE49-F238E27FC236}">
                <a16:creationId xmlns:a16="http://schemas.microsoft.com/office/drawing/2014/main" id="{141FFC39-2928-CA48-8709-BDF1EF263D3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43841" y="5926796"/>
            <a:ext cx="1946270" cy="690115"/>
          </a:xfrm>
          <a:prstGeom prst="rect">
            <a:avLst/>
          </a:prstGeom>
        </p:spPr>
      </p:pic>
      <p:sp>
        <p:nvSpPr>
          <p:cNvPr id="8" name="Copyright">
            <a:extLst>
              <a:ext uri="{FF2B5EF4-FFF2-40B4-BE49-F238E27FC236}">
                <a16:creationId xmlns:a16="http://schemas.microsoft.com/office/drawing/2014/main" id="{5C3B9F17-1AB3-A64F-B165-6C83BAD13AC6}"/>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lvl="0"/>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p:nvPr>
        </p:nvSpPr>
        <p:spPr>
          <a:xfrm>
            <a:off x="457200" y="2095501"/>
            <a:ext cx="8229600" cy="1943099"/>
          </a:xfrm>
        </p:spPr>
        <p:txBody>
          <a:bodyPr anchor="t" anchorCtr="0"/>
          <a:lstStyle>
            <a:lvl1pPr algn="l">
              <a:lnSpc>
                <a:spcPct val="90000"/>
              </a:lnSpc>
              <a:defRPr sz="6000" spc="-10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038600"/>
            <a:ext cx="8229600" cy="1905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12047569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254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7">
    <p:bg>
      <p:bgRef idx="1001">
        <a:schemeClr val="bg1"/>
      </p:bgRef>
    </p:bg>
    <p:spTree>
      <p:nvGrpSpPr>
        <p:cNvPr id="1" name=""/>
        <p:cNvGrpSpPr/>
        <p:nvPr/>
      </p:nvGrpSpPr>
      <p:grpSpPr>
        <a:xfrm>
          <a:off x="0" y="0"/>
          <a:ext cx="0" cy="0"/>
          <a:chOff x="0" y="0"/>
          <a:chExt cx="0" cy="0"/>
        </a:xfrm>
      </p:grpSpPr>
      <p:pic>
        <p:nvPicPr>
          <p:cNvPr id="8" name="Logo">
            <a:extLst>
              <a:ext uri="{FF2B5EF4-FFF2-40B4-BE49-F238E27FC236}">
                <a16:creationId xmlns:a16="http://schemas.microsoft.com/office/drawing/2014/main" id="{F908098F-1E23-7048-8F41-75E5158D0F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7" name="Copyright">
            <a:extLst>
              <a:ext uri="{FF2B5EF4-FFF2-40B4-BE49-F238E27FC236}">
                <a16:creationId xmlns:a16="http://schemas.microsoft.com/office/drawing/2014/main" id="{AD1DA9DB-956D-A643-A5A0-324AAA43577C}"/>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5029200" cy="228600"/>
          </a:xfrm>
        </p:spPr>
        <p:txBody>
          <a:bodyPr/>
          <a:lstStyle>
            <a:lvl1pPr>
              <a:spcAft>
                <a:spcPts val="0"/>
              </a:spcAft>
              <a:defRPr sz="1100">
                <a:solidFill>
                  <a:schemeClr val="tx1"/>
                </a:solidFill>
              </a:defRPr>
            </a:lvl1pPr>
          </a:lstStyle>
          <a:p>
            <a:pPr lvl="0"/>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p:nvPr>
        </p:nvSpPr>
        <p:spPr>
          <a:xfrm>
            <a:off x="457200" y="2095501"/>
            <a:ext cx="8229600" cy="2705099"/>
          </a:xfrm>
        </p:spPr>
        <p:txBody>
          <a:bodyPr anchor="t" anchorCtr="0"/>
          <a:lstStyle>
            <a:lvl1pPr algn="l">
              <a:lnSpc>
                <a:spcPct val="90000"/>
              </a:lnSpc>
              <a:defRPr sz="6000" spc="-10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8229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26607228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8 Ink-Saver">
    <p:bg>
      <p:bgRef idx="1001">
        <a:schemeClr val="bg1"/>
      </p:bgRef>
    </p:bg>
    <p:spTree>
      <p:nvGrpSpPr>
        <p:cNvPr id="1" name=""/>
        <p:cNvGrpSpPr/>
        <p:nvPr/>
      </p:nvGrpSpPr>
      <p:grpSpPr>
        <a:xfrm>
          <a:off x="0" y="0"/>
          <a:ext cx="0" cy="0"/>
          <a:chOff x="0" y="0"/>
          <a:chExt cx="0" cy="0"/>
        </a:xfrm>
      </p:grpSpPr>
      <p:pic>
        <p:nvPicPr>
          <p:cNvPr id="8" name="Logo">
            <a:extLst>
              <a:ext uri="{FF2B5EF4-FFF2-40B4-BE49-F238E27FC236}">
                <a16:creationId xmlns:a16="http://schemas.microsoft.com/office/drawing/2014/main" id="{FFDCB7D5-4250-F147-B722-235B618178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7" name="Copyright">
            <a:extLst>
              <a:ext uri="{FF2B5EF4-FFF2-40B4-BE49-F238E27FC236}">
                <a16:creationId xmlns:a16="http://schemas.microsoft.com/office/drawing/2014/main" id="{C6FE68ED-BCA3-1F41-BB1B-DA6009CC06AA}"/>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5029200" cy="228600"/>
          </a:xfrm>
        </p:spPr>
        <p:txBody>
          <a:bodyPr/>
          <a:lstStyle>
            <a:lvl1pPr>
              <a:spcAft>
                <a:spcPts val="0"/>
              </a:spcAft>
              <a:defRPr sz="1100">
                <a:solidFill>
                  <a:schemeClr val="tx1"/>
                </a:solidFill>
              </a:defRPr>
            </a:lvl1pPr>
          </a:lstStyle>
          <a:p>
            <a:pPr lvl="0"/>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p:nvPr>
        </p:nvSpPr>
        <p:spPr>
          <a:xfrm>
            <a:off x="457200" y="2095501"/>
            <a:ext cx="8229600" cy="2705099"/>
          </a:xfrm>
        </p:spPr>
        <p:txBody>
          <a:bodyPr anchor="t" anchorCtr="0"/>
          <a:lstStyle>
            <a:lvl1pPr algn="l">
              <a:lnSpc>
                <a:spcPct val="90000"/>
              </a:lnSpc>
              <a:defRPr sz="6000" spc="-10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8229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31367366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Col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8382000" cy="1409700"/>
          </a:xfrm>
        </p:spPr>
        <p:txBody>
          <a:bodyPr/>
          <a:lstStyle/>
          <a:p>
            <a:r>
              <a:rPr lang="en-US"/>
              <a:t>Click to edit Master title style</a:t>
            </a:r>
          </a:p>
        </p:txBody>
      </p:sp>
      <p:sp>
        <p:nvSpPr>
          <p:cNvPr id="7" name="Text Placeholder 6">
            <a:extLst>
              <a:ext uri="{FF2B5EF4-FFF2-40B4-BE49-F238E27FC236}">
                <a16:creationId xmlns:a16="http://schemas.microsoft.com/office/drawing/2014/main" id="{E861D8D1-F10E-8A4D-83FE-BCC274C27422}"/>
              </a:ext>
            </a:extLst>
          </p:cNvPr>
          <p:cNvSpPr>
            <a:spLocks noGrp="1"/>
          </p:cNvSpPr>
          <p:nvPr>
            <p:ph type="body" sz="quarter" idx="14"/>
          </p:nvPr>
        </p:nvSpPr>
        <p:spPr>
          <a:xfrm>
            <a:off x="457200" y="2438400"/>
            <a:ext cx="8382000"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6358685"/>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5568"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emf"/><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Logo">
            <a:extLst>
              <a:ext uri="{FF2B5EF4-FFF2-40B4-BE49-F238E27FC236}">
                <a16:creationId xmlns:a16="http://schemas.microsoft.com/office/drawing/2014/main" id="{D1BA8847-ACB7-244F-8DB7-73C92157B312}"/>
              </a:ext>
            </a:extLst>
          </p:cNvPr>
          <p:cNvPicPr>
            <a:picLocks noChangeAspect="1"/>
          </p:cNvPicPr>
          <p:nvPr userDrawn="1"/>
        </p:nvPicPr>
        <p:blipFill>
          <a:blip r:embed="rId56">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6" name="Slide Number Placeholder 5">
            <a:extLst>
              <a:ext uri="{FF2B5EF4-FFF2-40B4-BE49-F238E27FC236}">
                <a16:creationId xmlns:a16="http://schemas.microsoft.com/office/drawing/2014/main" id="{D7CAFDF4-B8AE-FB21-F96B-EB46EAF110B9}"/>
              </a:ext>
            </a:extLst>
          </p:cNvPr>
          <p:cNvSpPr>
            <a:spLocks noGrp="1"/>
          </p:cNvSpPr>
          <p:nvPr>
            <p:ph type="sldNum" sz="quarter" idx="4"/>
          </p:nvPr>
        </p:nvSpPr>
        <p:spPr>
          <a:xfrm>
            <a:off x="11277600" y="6286500"/>
            <a:ext cx="457200" cy="365760"/>
          </a:xfrm>
          <a:prstGeom prst="rect">
            <a:avLst/>
          </a:prstGeom>
        </p:spPr>
        <p:txBody>
          <a:bodyPr vert="horz" lIns="0" tIns="0" rIns="0" bIns="0" rtlCol="0" anchor="t" anchorCtr="0"/>
          <a:lstStyle>
            <a:lvl1pPr algn="r">
              <a:defRPr sz="900">
                <a:solidFill>
                  <a:schemeClr val="tx1"/>
                </a:solidFill>
              </a:defRPr>
            </a:lvl1pPr>
          </a:lstStyle>
          <a:p>
            <a:fld id="{0885F5B2-48F7-4F18-A961-C29AAE44EB58}" type="slidenum">
              <a:rPr lang="en-US" smtClean="0"/>
              <a:pPr/>
              <a:t>‹#›</a:t>
            </a:fld>
            <a:endParaRPr lang="en-US" dirty="0"/>
          </a:p>
        </p:txBody>
      </p:sp>
      <p:sp>
        <p:nvSpPr>
          <p:cNvPr id="2" name="Title Placeholder 1">
            <a:extLst>
              <a:ext uri="{FF2B5EF4-FFF2-40B4-BE49-F238E27FC236}">
                <a16:creationId xmlns:a16="http://schemas.microsoft.com/office/drawing/2014/main" id="{A6154135-788A-351A-C4C5-FF0944C347A5}"/>
              </a:ext>
            </a:extLst>
          </p:cNvPr>
          <p:cNvSpPr>
            <a:spLocks noGrp="1"/>
          </p:cNvSpPr>
          <p:nvPr>
            <p:ph type="title"/>
          </p:nvPr>
        </p:nvSpPr>
        <p:spPr>
          <a:xfrm>
            <a:off x="457200" y="1028700"/>
            <a:ext cx="11277600" cy="1409700"/>
          </a:xfrm>
          <a:prstGeom prst="rect">
            <a:avLst/>
          </a:prstGeom>
        </p:spPr>
        <p:txBody>
          <a:bodyPr vert="horz" lIns="0" tIns="0" rIns="0" bIns="0" rtlCol="0" anchor="t"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069E50ED-D8AD-D237-09F7-E36D127DA595}"/>
              </a:ext>
            </a:extLst>
          </p:cNvPr>
          <p:cNvSpPr>
            <a:spLocks noGrp="1"/>
          </p:cNvSpPr>
          <p:nvPr>
            <p:ph type="body" idx="1"/>
          </p:nvPr>
        </p:nvSpPr>
        <p:spPr>
          <a:xfrm>
            <a:off x="457200" y="2438400"/>
            <a:ext cx="11277600" cy="35052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0651985"/>
      </p:ext>
    </p:extLst>
  </p:cSld>
  <p:clrMap bg1="lt1" tx1="dk1" bg2="lt2" tx2="dk2" accent1="accent1" accent2="accent2" accent3="accent3" accent4="accent4" accent5="accent5" accent6="accent6" hlink="hlink" folHlink="folHlink"/>
  <p:sldLayoutIdLst>
    <p:sldLayoutId id="2147483697" r:id="rId1"/>
    <p:sldLayoutId id="2147483701" r:id="rId2"/>
    <p:sldLayoutId id="2147483705" r:id="rId3"/>
    <p:sldLayoutId id="2147483706" r:id="rId4"/>
    <p:sldLayoutId id="2147483707" r:id="rId5"/>
    <p:sldLayoutId id="2147483673" r:id="rId6"/>
    <p:sldLayoutId id="2147483696" r:id="rId7"/>
    <p:sldLayoutId id="2147483674" r:id="rId8"/>
    <p:sldLayoutId id="2147483660" r:id="rId9"/>
    <p:sldLayoutId id="2147483650" r:id="rId10"/>
    <p:sldLayoutId id="2147483661" r:id="rId11"/>
    <p:sldLayoutId id="2147483662" r:id="rId12"/>
    <p:sldLayoutId id="2147483663" r:id="rId13"/>
    <p:sldLayoutId id="2147483664" r:id="rId14"/>
    <p:sldLayoutId id="2147483665" r:id="rId15"/>
    <p:sldLayoutId id="2147483666" r:id="rId16"/>
    <p:sldLayoutId id="2147483655" r:id="rId17"/>
    <p:sldLayoutId id="2147483671" r:id="rId18"/>
    <p:sldLayoutId id="2147483651" r:id="rId19"/>
    <p:sldLayoutId id="2147483676" r:id="rId20"/>
    <p:sldLayoutId id="2147483708" r:id="rId21"/>
    <p:sldLayoutId id="2147483709" r:id="rId22"/>
    <p:sldLayoutId id="2147483710" r:id="rId23"/>
    <p:sldLayoutId id="2147483711" r:id="rId24"/>
    <p:sldLayoutId id="2147483712" r:id="rId25"/>
    <p:sldLayoutId id="2147483713" r:id="rId26"/>
    <p:sldLayoutId id="2147483677" r:id="rId27"/>
    <p:sldLayoutId id="2147483679" r:id="rId28"/>
    <p:sldLayoutId id="2147483678" r:id="rId29"/>
    <p:sldLayoutId id="2147483703" r:id="rId30"/>
    <p:sldLayoutId id="2147483704" r:id="rId31"/>
    <p:sldLayoutId id="2147483680" r:id="rId32"/>
    <p:sldLayoutId id="2147483681" r:id="rId33"/>
    <p:sldLayoutId id="2147483687" r:id="rId34"/>
    <p:sldLayoutId id="2147483688" r:id="rId35"/>
    <p:sldLayoutId id="2147483693" r:id="rId36"/>
    <p:sldLayoutId id="2147483682" r:id="rId37"/>
    <p:sldLayoutId id="2147483702" r:id="rId38"/>
    <p:sldLayoutId id="2147483684" r:id="rId39"/>
    <p:sldLayoutId id="2147483685" r:id="rId40"/>
    <p:sldLayoutId id="2147483686" r:id="rId41"/>
    <p:sldLayoutId id="2147483691" r:id="rId42"/>
    <p:sldLayoutId id="2147483690" r:id="rId43"/>
    <p:sldLayoutId id="2147483698" r:id="rId44"/>
    <p:sldLayoutId id="2147483692" r:id="rId45"/>
    <p:sldLayoutId id="2147483694" r:id="rId46"/>
    <p:sldLayoutId id="2147483689" r:id="rId47"/>
    <p:sldLayoutId id="2147483695" r:id="rId48"/>
    <p:sldLayoutId id="2147483714" r:id="rId49"/>
    <p:sldLayoutId id="2147483715" r:id="rId50"/>
    <p:sldLayoutId id="2147483717" r:id="rId51"/>
    <p:sldLayoutId id="2147483718" r:id="rId52"/>
    <p:sldLayoutId id="2147483719" r:id="rId53"/>
    <p:sldLayoutId id="2147483720" r:id="rId54"/>
  </p:sldLayoutIdLst>
  <p:hf hdr="0" dt="0"/>
  <p:txStyles>
    <p:title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1000"/>
        </a:spcAft>
        <a:buFont typeface="Arial" panose="020B0604020202020204" pitchFamily="34" charset="0"/>
        <a:buNone/>
        <a:defRPr sz="2000" kern="1200">
          <a:solidFill>
            <a:schemeClr val="tx1"/>
          </a:solidFill>
          <a:latin typeface="+mn-lt"/>
          <a:ea typeface="+mn-ea"/>
          <a:cs typeface="+mn-cs"/>
        </a:defRPr>
      </a:lvl1pPr>
      <a:lvl2pPr marL="13716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2pPr>
      <a:lvl3pPr marL="27432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41148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00000"/>
        </a:lnSpc>
        <a:spcBef>
          <a:spcPts val="0"/>
        </a:spcBef>
        <a:spcAft>
          <a:spcPts val="800"/>
        </a:spcAft>
        <a:buFont typeface="Arial" panose="020B0604020202020204" pitchFamily="34" charset="0"/>
        <a:buNone/>
        <a:tabLst/>
        <a:defRPr sz="1800" kern="1200">
          <a:solidFill>
            <a:schemeClr val="tx1"/>
          </a:solidFill>
          <a:latin typeface="+mn-lt"/>
          <a:ea typeface="+mn-ea"/>
          <a:cs typeface="+mn-cs"/>
        </a:defRPr>
      </a:lvl5pPr>
      <a:lvl6pPr marL="109728"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6pPr>
      <a:lvl7pPr marL="219456"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7pPr>
      <a:lvl8pPr marL="329184"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8pPr>
      <a:lvl9pPr marL="0" indent="0" algn="l" defTabSz="914400" rtl="0" eaLnBrk="1" latinLnBrk="0" hangingPunct="1">
        <a:lnSpc>
          <a:spcPct val="100000"/>
        </a:lnSpc>
        <a:spcBef>
          <a:spcPts val="0"/>
        </a:spcBef>
        <a:spcAft>
          <a:spcPts val="200"/>
        </a:spcAft>
        <a:buFont typeface="Arial" panose="020B0604020202020204" pitchFamily="34" charset="0"/>
        <a:buNone/>
        <a:tabLst/>
        <a:defRPr sz="1100" i="1"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88" userDrawn="1">
          <p15:clr>
            <a:srgbClr val="F26B43"/>
          </p15:clr>
        </p15:guide>
        <p15:guide id="3" pos="7392" userDrawn="1">
          <p15:clr>
            <a:srgbClr val="F26B43"/>
          </p15:clr>
        </p15:guide>
        <p15:guide id="7" orient="horz" pos="16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s://teradata.sharepoint.com/teams/SalesTech/COA/docs/SitePages/Solution_VantageHealthCheck.aspx"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0.xml"/><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5.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0.xml"/><Relationship Id="rId1" Type="http://schemas.openxmlformats.org/officeDocument/2006/relationships/tags" Target="../tags/tag7.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9.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0.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1.xml"/><Relationship Id="rId1" Type="http://schemas.openxmlformats.org/officeDocument/2006/relationships/tags" Target="../tags/tag1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1.xml"/><Relationship Id="rId1" Type="http://schemas.openxmlformats.org/officeDocument/2006/relationships/tags" Target="../tags/tag1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1.xml"/><Relationship Id="rId1" Type="http://schemas.openxmlformats.org/officeDocument/2006/relationships/tags" Target="../tags/tag1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1.xml"/><Relationship Id="rId1" Type="http://schemas.openxmlformats.org/officeDocument/2006/relationships/tags" Target="../tags/tag14.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0.xml"/><Relationship Id="rId1" Type="http://schemas.openxmlformats.org/officeDocument/2006/relationships/tags" Target="../tags/tag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1.xml"/><Relationship Id="rId1" Type="http://schemas.openxmlformats.org/officeDocument/2006/relationships/tags" Target="../tags/tag16.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1.xml"/><Relationship Id="rId1" Type="http://schemas.openxmlformats.org/officeDocument/2006/relationships/tags" Target="../tags/tag1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1.xml"/><Relationship Id="rId1" Type="http://schemas.openxmlformats.org/officeDocument/2006/relationships/tags" Target="../tags/tag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0.xml"/><Relationship Id="rId1" Type="http://schemas.openxmlformats.org/officeDocument/2006/relationships/tags" Target="../tags/tag19.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0.xml"/><Relationship Id="rId1" Type="http://schemas.openxmlformats.org/officeDocument/2006/relationships/tags" Target="../tags/tag20.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2.xml"/><Relationship Id="rId1" Type="http://schemas.openxmlformats.org/officeDocument/2006/relationships/tags" Target="../tags/tag2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2.xml"/><Relationship Id="rId1" Type="http://schemas.openxmlformats.org/officeDocument/2006/relationships/tags" Target="../tags/tag2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16.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D7F3CE-5B5C-C544-9F6C-2C45FFC5F57C}"/>
              </a:ext>
            </a:extLst>
          </p:cNvPr>
          <p:cNvSpPr>
            <a:spLocks noGrp="1"/>
          </p:cNvSpPr>
          <p:nvPr>
            <p:ph type="ctrTitle"/>
          </p:nvPr>
        </p:nvSpPr>
        <p:spPr>
          <a:xfrm>
            <a:off x="457200" y="1513011"/>
            <a:ext cx="5943600" cy="2705099"/>
          </a:xfrm>
        </p:spPr>
        <p:txBody>
          <a:bodyPr/>
          <a:lstStyle/>
          <a:p>
            <a:r>
              <a:rPr lang="en-US" sz="5400" dirty="0"/>
              <a:t>Teradata</a:t>
            </a:r>
            <a:br>
              <a:rPr lang="en-US" sz="5400" dirty="0"/>
            </a:br>
            <a:r>
              <a:rPr lang="en-US" sz="5400" dirty="0"/>
              <a:t>Vantage Health Check</a:t>
            </a:r>
          </a:p>
        </p:txBody>
      </p:sp>
      <p:sp>
        <p:nvSpPr>
          <p:cNvPr id="16" name="Subtitle 15">
            <a:extLst>
              <a:ext uri="{FF2B5EF4-FFF2-40B4-BE49-F238E27FC236}">
                <a16:creationId xmlns:a16="http://schemas.microsoft.com/office/drawing/2014/main" id="{B86B3275-7F97-B24E-89D0-F9189753E7DB}"/>
              </a:ext>
            </a:extLst>
          </p:cNvPr>
          <p:cNvSpPr>
            <a:spLocks noGrp="1"/>
          </p:cNvSpPr>
          <p:nvPr>
            <p:ph type="subTitle" idx="1"/>
          </p:nvPr>
        </p:nvSpPr>
        <p:spPr>
          <a:xfrm>
            <a:off x="457200" y="3992439"/>
            <a:ext cx="11734800" cy="1899139"/>
          </a:xfrm>
        </p:spPr>
        <p:txBody>
          <a:bodyPr/>
          <a:lstStyle/>
          <a:p>
            <a:r>
              <a:rPr lang="en-US" sz="1600" dirty="0"/>
              <a:t>{{</a:t>
            </a:r>
            <a:r>
              <a:rPr lang="en-US" sz="1600" dirty="0" err="1"/>
              <a:t>val:vhc</a:t>
            </a:r>
            <a:r>
              <a:rPr lang="en-US" sz="1600" dirty="0"/>
              <a:t>--intro.csv[1:Customer_Name]}}</a:t>
            </a:r>
          </a:p>
          <a:p>
            <a:r>
              <a:rPr lang="en-US" sz="1400" dirty="0"/>
              <a:t>For Platform:  {{</a:t>
            </a:r>
            <a:r>
              <a:rPr lang="en-US" sz="1400" dirty="0" err="1"/>
              <a:t>val:vhc</a:t>
            </a:r>
            <a:r>
              <a:rPr lang="en-US" sz="1400" dirty="0"/>
              <a:t>--intro.csv[1:1]}}</a:t>
            </a:r>
          </a:p>
          <a:p>
            <a:r>
              <a:rPr lang="en-US" sz="1400" dirty="0"/>
              <a:t>Built on: 	  {{</a:t>
            </a:r>
            <a:r>
              <a:rPr lang="en-US" sz="1400" dirty="0" err="1"/>
              <a:t>val:vhc</a:t>
            </a:r>
            <a:r>
              <a:rPr lang="en-US" sz="1400" dirty="0"/>
              <a:t>--intro.csv[1:FullDate]}}</a:t>
            </a:r>
          </a:p>
          <a:p>
            <a:r>
              <a:rPr lang="en-US" sz="1400" dirty="0"/>
              <a:t>For Dates:   {{</a:t>
            </a:r>
            <a:r>
              <a:rPr lang="en-US" sz="1400" dirty="0" err="1"/>
              <a:t>val:vhc</a:t>
            </a:r>
            <a:r>
              <a:rPr lang="en-US" sz="1400" dirty="0"/>
              <a:t>--intro.csv[1:StartDate]}} thru {{</a:t>
            </a:r>
            <a:r>
              <a:rPr lang="en-US" sz="1400" dirty="0" err="1"/>
              <a:t>val:vhc</a:t>
            </a:r>
            <a:r>
              <a:rPr lang="en-US" sz="1400" dirty="0"/>
              <a:t>--intro.csv[1:EndDate]}} </a:t>
            </a:r>
          </a:p>
          <a:p>
            <a:r>
              <a:rPr lang="en-US" sz="1400" dirty="0"/>
              <a:t>By: 	  {{</a:t>
            </a:r>
            <a:r>
              <a:rPr lang="en-US" sz="1400" dirty="0" err="1"/>
              <a:t>val:vhc</a:t>
            </a:r>
            <a:r>
              <a:rPr lang="en-US" sz="1400" dirty="0"/>
              <a:t>--intro.csv[1:Your_Name]}}</a:t>
            </a:r>
          </a:p>
          <a:p>
            <a:r>
              <a:rPr lang="en-US" sz="1400" dirty="0"/>
              <a:t>	  {{</a:t>
            </a:r>
            <a:r>
              <a:rPr lang="en-US" sz="1400" dirty="0" err="1"/>
              <a:t>val:vhc</a:t>
            </a:r>
            <a:r>
              <a:rPr lang="en-US" sz="1400" dirty="0"/>
              <a:t>--intro.csv[1:Your_Title]}}</a:t>
            </a:r>
          </a:p>
          <a:p>
            <a:endParaRPr lang="en-US" sz="1200" dirty="0"/>
          </a:p>
        </p:txBody>
      </p:sp>
      <p:grpSp>
        <p:nvGrpSpPr>
          <p:cNvPr id="11" name="Group 10">
            <a:extLst>
              <a:ext uri="{FF2B5EF4-FFF2-40B4-BE49-F238E27FC236}">
                <a16:creationId xmlns:a16="http://schemas.microsoft.com/office/drawing/2014/main" id="{9E713A27-2149-FD75-0C4C-2D3A2A83167F}"/>
              </a:ext>
            </a:extLst>
          </p:cNvPr>
          <p:cNvGrpSpPr/>
          <p:nvPr/>
        </p:nvGrpSpPr>
        <p:grpSpPr>
          <a:xfrm>
            <a:off x="3574472" y="-556378"/>
            <a:ext cx="9004877" cy="7147677"/>
            <a:chOff x="-3610228" y="-1000877"/>
            <a:chExt cx="8680904" cy="6726178"/>
          </a:xfrm>
        </p:grpSpPr>
        <p:grpSp>
          <p:nvGrpSpPr>
            <p:cNvPr id="12" name="Group 11">
              <a:extLst>
                <a:ext uri="{FF2B5EF4-FFF2-40B4-BE49-F238E27FC236}">
                  <a16:creationId xmlns:a16="http://schemas.microsoft.com/office/drawing/2014/main" id="{A49BB40E-341E-28B6-BB7E-2DD187F550EA}"/>
                </a:ext>
              </a:extLst>
            </p:cNvPr>
            <p:cNvGrpSpPr/>
            <p:nvPr/>
          </p:nvGrpSpPr>
          <p:grpSpPr>
            <a:xfrm>
              <a:off x="-1155589" y="-1000877"/>
              <a:ext cx="6226265" cy="6726178"/>
              <a:chOff x="-1155589" y="-1040633"/>
              <a:chExt cx="6226265" cy="6726178"/>
            </a:xfrm>
          </p:grpSpPr>
          <p:sp>
            <p:nvSpPr>
              <p:cNvPr id="14" name="32-Point Star 2">
                <a:extLst>
                  <a:ext uri="{FF2B5EF4-FFF2-40B4-BE49-F238E27FC236}">
                    <a16:creationId xmlns:a16="http://schemas.microsoft.com/office/drawing/2014/main" id="{3C8836EE-973B-A8F9-7563-CF003819E7D7}"/>
                  </a:ext>
                </a:extLst>
              </p:cNvPr>
              <p:cNvSpPr/>
              <p:nvPr/>
            </p:nvSpPr>
            <p:spPr>
              <a:xfrm>
                <a:off x="-1155589" y="-1040633"/>
                <a:ext cx="6226265" cy="6726178"/>
              </a:xfrm>
              <a:prstGeom prst="star32">
                <a:avLst>
                  <a:gd name="adj" fmla="val 46328"/>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400" dirty="0"/>
              </a:p>
            </p:txBody>
          </p:sp>
          <p:sp>
            <p:nvSpPr>
              <p:cNvPr id="15" name="TextBox 14">
                <a:extLst>
                  <a:ext uri="{FF2B5EF4-FFF2-40B4-BE49-F238E27FC236}">
                    <a16:creationId xmlns:a16="http://schemas.microsoft.com/office/drawing/2014/main" id="{D645794F-B403-B61E-E878-DD2684905A27}"/>
                  </a:ext>
                </a:extLst>
              </p:cNvPr>
              <p:cNvSpPr txBox="1"/>
              <p:nvPr/>
            </p:nvSpPr>
            <p:spPr>
              <a:xfrm>
                <a:off x="-1" y="47948"/>
                <a:ext cx="4505739" cy="4832092"/>
              </a:xfrm>
              <a:prstGeom prst="rect">
                <a:avLst/>
              </a:prstGeom>
              <a:noFill/>
              <a:ln>
                <a:noFill/>
              </a:ln>
            </p:spPr>
            <p:txBody>
              <a:bodyPr wrap="square" rtlCol="0">
                <a:spAutoFit/>
              </a:bodyPr>
              <a:lstStyle/>
              <a:p>
                <a:pPr algn="ctr"/>
                <a:r>
                  <a:rPr lang="en-US" sz="2400" b="1" u="sng" dirty="0">
                    <a:solidFill>
                      <a:schemeClr val="bg1"/>
                    </a:solidFill>
                  </a:rPr>
                  <a:t>Internal note to CSMs:</a:t>
                </a:r>
                <a:endParaRPr lang="en-US" sz="2400" dirty="0">
                  <a:solidFill>
                    <a:schemeClr val="bg1"/>
                  </a:solidFill>
                </a:endParaRPr>
              </a:p>
              <a:p>
                <a:pPr algn="just"/>
                <a:r>
                  <a:rPr lang="en-US" sz="1400" dirty="0">
                    <a:solidFill>
                      <a:schemeClr val="bg1"/>
                    </a:solidFill>
                  </a:rPr>
                  <a:t>Some slides in VHC are redundant by design, to allow you to select the most relevant visualization for your customer and situation.  It is EXPECTED that CSMs will review all slides and modify / remove those that are not relevant to each customer.</a:t>
                </a:r>
              </a:p>
              <a:p>
                <a:pPr algn="just"/>
                <a:endParaRPr lang="en-US" sz="1400" dirty="0">
                  <a:solidFill>
                    <a:schemeClr val="bg1"/>
                  </a:solidFill>
                </a:endParaRPr>
              </a:p>
              <a:p>
                <a:pPr algn="just"/>
                <a:r>
                  <a:rPr lang="en-US" sz="1400" dirty="0">
                    <a:solidFill>
                      <a:schemeClr val="bg1"/>
                    </a:solidFill>
                  </a:rPr>
                  <a:t>The Philosophy: </a:t>
                </a:r>
              </a:p>
              <a:p>
                <a:pPr algn="just"/>
                <a:r>
                  <a:rPr lang="en-US" sz="1400" dirty="0">
                    <a:solidFill>
                      <a:schemeClr val="bg1"/>
                    </a:solidFill>
                  </a:rPr>
                  <a:t>It is easier to automate-and-delete than create missing from scratch. So, VHC produces more than you need, understanding you will delete what you don’t.  There are also more </a:t>
                </a:r>
                <a:r>
                  <a:rPr lang="en-US" sz="1400" dirty="0" err="1">
                    <a:solidFill>
                      <a:schemeClr val="bg1"/>
                    </a:solidFill>
                  </a:rPr>
                  <a:t>chart.png</a:t>
                </a:r>
                <a:r>
                  <a:rPr lang="en-US" sz="1400" dirty="0">
                    <a:solidFill>
                      <a:schemeClr val="bg1"/>
                    </a:solidFill>
                  </a:rPr>
                  <a:t> generated than used here, as well as all the data files, allowing you to build custom charts in Excel as needed.</a:t>
                </a:r>
              </a:p>
              <a:p>
                <a:pPr algn="just"/>
                <a:endParaRPr lang="en-US" sz="1400" dirty="0">
                  <a:solidFill>
                    <a:schemeClr val="bg1"/>
                  </a:solidFill>
                </a:endParaRPr>
              </a:p>
              <a:p>
                <a:pPr algn="just"/>
                <a:r>
                  <a:rPr lang="en-US" sz="1400" dirty="0">
                    <a:solidFill>
                      <a:schemeClr val="bg1"/>
                    </a:solidFill>
                  </a:rPr>
                  <a:t>You own this deck – modify for maximum impact.</a:t>
                </a:r>
              </a:p>
              <a:p>
                <a:pPr algn="just"/>
                <a:endParaRPr lang="en-US" sz="1400" dirty="0">
                  <a:solidFill>
                    <a:schemeClr val="bg1"/>
                  </a:solidFill>
                </a:endParaRPr>
              </a:p>
              <a:p>
                <a:pPr algn="just"/>
                <a:r>
                  <a:rPr lang="en-US" sz="1400" dirty="0">
                    <a:solidFill>
                      <a:schemeClr val="bg1"/>
                    </a:solidFill>
                  </a:rPr>
                  <a:t>If you create something brilliant, please share it back to the CSM community.</a:t>
                </a:r>
              </a:p>
              <a:p>
                <a:pPr algn="just"/>
                <a:endParaRPr lang="en-US" sz="1600" dirty="0">
                  <a:solidFill>
                    <a:schemeClr val="bg1"/>
                  </a:solidFill>
                </a:endParaRPr>
              </a:p>
              <a:p>
                <a:pPr algn="just"/>
                <a:r>
                  <a:rPr lang="en-US" sz="1600" dirty="0">
                    <a:solidFill>
                      <a:schemeClr val="bg1"/>
                    </a:solidFill>
                  </a:rPr>
                  <a:t>      </a:t>
                </a:r>
                <a:r>
                  <a:rPr lang="en-US" sz="1400" dirty="0">
                    <a:solidFill>
                      <a:schemeClr val="bg1"/>
                    </a:solidFill>
                  </a:rPr>
                  <a:t>PS – delete this note before presenting</a:t>
                </a:r>
              </a:p>
            </p:txBody>
          </p:sp>
        </p:grpSp>
        <p:sp>
          <p:nvSpPr>
            <p:cNvPr id="13" name="TextBox 12">
              <a:hlinkClick r:id="rId2"/>
              <a:extLst>
                <a:ext uri="{FF2B5EF4-FFF2-40B4-BE49-F238E27FC236}">
                  <a16:creationId xmlns:a16="http://schemas.microsoft.com/office/drawing/2014/main" id="{44826464-1F76-9474-CBAD-5CC1BD711C46}"/>
                </a:ext>
              </a:extLst>
            </p:cNvPr>
            <p:cNvSpPr txBox="1"/>
            <p:nvPr/>
          </p:nvSpPr>
          <p:spPr>
            <a:xfrm>
              <a:off x="-3610228" y="-498051"/>
              <a:ext cx="8617527" cy="6338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algn="ctr">
                <a:defRPr sz="1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dirty="0"/>
                <a:t>For more detail, visit the documentation site:</a:t>
              </a:r>
            </a:p>
            <a:p>
              <a:pPr algn="l"/>
              <a:r>
                <a:rPr lang="en-US" dirty="0"/>
                <a:t>https://</a:t>
              </a:r>
              <a:r>
                <a:rPr lang="en-US" dirty="0" err="1"/>
                <a:t>teradata.sharepoint.com</a:t>
              </a:r>
              <a:r>
                <a:rPr lang="en-US" dirty="0"/>
                <a:t>/teams/</a:t>
              </a:r>
              <a:r>
                <a:rPr lang="en-US" dirty="0" err="1"/>
                <a:t>SalesTech</a:t>
              </a:r>
              <a:r>
                <a:rPr lang="en-US" dirty="0"/>
                <a:t>/COA/docs/</a:t>
              </a:r>
              <a:r>
                <a:rPr lang="en-US" dirty="0" err="1"/>
                <a:t>SitePages</a:t>
              </a:r>
              <a:r>
                <a:rPr lang="en-US" dirty="0"/>
                <a:t>/</a:t>
              </a:r>
              <a:r>
                <a:rPr lang="en-US" dirty="0" err="1"/>
                <a:t>Solution_VantageHealthCheck.aspx</a:t>
              </a:r>
              <a:endParaRPr lang="en-US" dirty="0"/>
            </a:p>
          </p:txBody>
        </p:sp>
      </p:grpSp>
    </p:spTree>
    <p:extLst>
      <p:ext uri="{BB962C8B-B14F-4D97-AF65-F5344CB8AC3E}">
        <p14:creationId xmlns:p14="http://schemas.microsoft.com/office/powerpoint/2010/main" val="3514927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p:txBody>
          <a:bodyPr/>
          <a:lstStyle/>
          <a:p>
            <a:r>
              <a:rPr lang="en-US" dirty="0"/>
              <a:t>System CPU Usage </a:t>
            </a:r>
          </a:p>
        </p:txBody>
      </p:sp>
      <p:sp>
        <p:nvSpPr>
          <p:cNvPr id="21" name="Rectangle 20">
            <a:extLst>
              <a:ext uri="{FF2B5EF4-FFF2-40B4-BE49-F238E27FC236}">
                <a16:creationId xmlns:a16="http://schemas.microsoft.com/office/drawing/2014/main" id="{0076F88A-4898-1743-ADAE-4D4EB6DFDD3D}"/>
              </a:ext>
            </a:extLst>
          </p:cNvPr>
          <p:cNvSpPr>
            <a:spLocks noChangeAspect="1"/>
          </p:cNvSpPr>
          <p:nvPr/>
        </p:nvSpPr>
        <p:spPr>
          <a:xfrm>
            <a:off x="1631582" y="1529040"/>
            <a:ext cx="8758713" cy="43766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system_cpu_by_day_stacked.png</a:t>
            </a:r>
            <a:r>
              <a:rPr lang="en-US" dirty="0">
                <a:solidFill>
                  <a:schemeClr val="tx1"/>
                </a:solidFill>
              </a:rPr>
              <a:t>}}</a:t>
            </a:r>
          </a:p>
        </p:txBody>
      </p:sp>
      <p:sp>
        <p:nvSpPr>
          <p:cNvPr id="23" name="Rectangle 22">
            <a:extLst>
              <a:ext uri="{FF2B5EF4-FFF2-40B4-BE49-F238E27FC236}">
                <a16:creationId xmlns:a16="http://schemas.microsoft.com/office/drawing/2014/main" id="{81495D92-6F9D-BA4C-B5DD-EEEA2ABE570C}"/>
              </a:ext>
            </a:extLst>
          </p:cNvPr>
          <p:cNvSpPr/>
          <p:nvPr/>
        </p:nvSpPr>
        <p:spPr>
          <a:xfrm>
            <a:off x="1522776" y="1505227"/>
            <a:ext cx="9037642" cy="4622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custDataLst>
      <p:tags r:id="rId1"/>
    </p:custDataLst>
    <p:extLst>
      <p:ext uri="{BB962C8B-B14F-4D97-AF65-F5344CB8AC3E}">
        <p14:creationId xmlns:p14="http://schemas.microsoft.com/office/powerpoint/2010/main" val="350979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98088" y="912077"/>
            <a:ext cx="11277600" cy="1409700"/>
          </a:xfrm>
        </p:spPr>
        <p:txBody>
          <a:bodyPr/>
          <a:lstStyle/>
          <a:p>
            <a:r>
              <a:rPr lang="en-US" dirty="0"/>
              <a:t>System CPU Usage - </a:t>
            </a:r>
            <a:r>
              <a:rPr lang="en-US" dirty="0" err="1"/>
              <a:t>HeatMaps</a:t>
            </a:r>
            <a:r>
              <a:rPr lang="en-US" dirty="0"/>
              <a:t> </a:t>
            </a:r>
          </a:p>
        </p:txBody>
      </p:sp>
      <p:sp>
        <p:nvSpPr>
          <p:cNvPr id="21" name="Rectangle 20">
            <a:extLst>
              <a:ext uri="{FF2B5EF4-FFF2-40B4-BE49-F238E27FC236}">
                <a16:creationId xmlns:a16="http://schemas.microsoft.com/office/drawing/2014/main" id="{0076F88A-4898-1743-ADAE-4D4EB6DFDD3D}"/>
              </a:ext>
            </a:extLst>
          </p:cNvPr>
          <p:cNvSpPr>
            <a:spLocks/>
          </p:cNvSpPr>
          <p:nvPr/>
        </p:nvSpPr>
        <p:spPr>
          <a:xfrm>
            <a:off x="587482" y="1616927"/>
            <a:ext cx="73152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system_cpu_by_day_heatmap.png</a:t>
            </a:r>
            <a:r>
              <a:rPr lang="en-US" dirty="0">
                <a:solidFill>
                  <a:schemeClr val="tx1"/>
                </a:solidFill>
              </a:rPr>
              <a:t>}}</a:t>
            </a:r>
          </a:p>
        </p:txBody>
      </p:sp>
      <p:sp>
        <p:nvSpPr>
          <p:cNvPr id="6" name="Rectangle 5">
            <a:extLst>
              <a:ext uri="{FF2B5EF4-FFF2-40B4-BE49-F238E27FC236}">
                <a16:creationId xmlns:a16="http://schemas.microsoft.com/office/drawing/2014/main" id="{49BD57D5-E70F-894A-806F-12693232365C}"/>
              </a:ext>
            </a:extLst>
          </p:cNvPr>
          <p:cNvSpPr>
            <a:spLocks/>
          </p:cNvSpPr>
          <p:nvPr/>
        </p:nvSpPr>
        <p:spPr>
          <a:xfrm>
            <a:off x="8541834" y="931560"/>
            <a:ext cx="3062684" cy="52573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system_cpu_by_dayofweek_heatmap.png</a:t>
            </a:r>
            <a:r>
              <a:rPr lang="en-US" dirty="0">
                <a:solidFill>
                  <a:schemeClr val="tx1"/>
                </a:solidFill>
              </a:rPr>
              <a:t>}}</a:t>
            </a:r>
          </a:p>
        </p:txBody>
      </p:sp>
      <p:sp>
        <p:nvSpPr>
          <p:cNvPr id="7" name="Rectangle 6">
            <a:extLst>
              <a:ext uri="{FF2B5EF4-FFF2-40B4-BE49-F238E27FC236}">
                <a16:creationId xmlns:a16="http://schemas.microsoft.com/office/drawing/2014/main" id="{A979D038-5B30-624B-9F56-F661009AFFCC}"/>
              </a:ext>
            </a:extLst>
          </p:cNvPr>
          <p:cNvSpPr/>
          <p:nvPr/>
        </p:nvSpPr>
        <p:spPr>
          <a:xfrm>
            <a:off x="8259151" y="754913"/>
            <a:ext cx="3367669" cy="553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8" name="Rectangle 7">
            <a:extLst>
              <a:ext uri="{FF2B5EF4-FFF2-40B4-BE49-F238E27FC236}">
                <a16:creationId xmlns:a16="http://schemas.microsoft.com/office/drawing/2014/main" id="{F6D40671-F8BC-DF47-AE61-76FA44D5D4BB}"/>
              </a:ext>
            </a:extLst>
          </p:cNvPr>
          <p:cNvSpPr/>
          <p:nvPr/>
        </p:nvSpPr>
        <p:spPr>
          <a:xfrm>
            <a:off x="416312" y="1483112"/>
            <a:ext cx="7820537" cy="4795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custDataLst>
      <p:tags r:id="rId1"/>
    </p:custDataLst>
    <p:extLst>
      <p:ext uri="{BB962C8B-B14F-4D97-AF65-F5344CB8AC3E}">
        <p14:creationId xmlns:p14="http://schemas.microsoft.com/office/powerpoint/2010/main" val="2726327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595311"/>
            <a:ext cx="11277600" cy="1409700"/>
          </a:xfrm>
        </p:spPr>
        <p:txBody>
          <a:bodyPr/>
          <a:lstStyle/>
          <a:p>
            <a:r>
              <a:rPr lang="en-US" dirty="0"/>
              <a:t>System IO Busy</a:t>
            </a:r>
          </a:p>
        </p:txBody>
      </p:sp>
      <p:sp>
        <p:nvSpPr>
          <p:cNvPr id="21" name="Rectangle 20">
            <a:extLst>
              <a:ext uri="{FF2B5EF4-FFF2-40B4-BE49-F238E27FC236}">
                <a16:creationId xmlns:a16="http://schemas.microsoft.com/office/drawing/2014/main" id="{0076F88A-4898-1743-ADAE-4D4EB6DFDD3D}"/>
              </a:ext>
            </a:extLst>
          </p:cNvPr>
          <p:cNvSpPr>
            <a:spLocks noChangeAspect="1"/>
          </p:cNvSpPr>
          <p:nvPr/>
        </p:nvSpPr>
        <p:spPr>
          <a:xfrm>
            <a:off x="583365" y="1532953"/>
            <a:ext cx="7932050" cy="47297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system_IO_BusyPct_justIOBusy.png</a:t>
            </a:r>
            <a:r>
              <a:rPr lang="en-US" dirty="0">
                <a:solidFill>
                  <a:schemeClr val="tx1"/>
                </a:solidFill>
              </a:rPr>
              <a:t>}}</a:t>
            </a:r>
          </a:p>
        </p:txBody>
      </p:sp>
      <p:sp>
        <p:nvSpPr>
          <p:cNvPr id="23" name="Rectangle 22">
            <a:extLst>
              <a:ext uri="{FF2B5EF4-FFF2-40B4-BE49-F238E27FC236}">
                <a16:creationId xmlns:a16="http://schemas.microsoft.com/office/drawing/2014/main" id="{81495D92-6F9D-BA4C-B5DD-EEEA2ABE570C}"/>
              </a:ext>
            </a:extLst>
          </p:cNvPr>
          <p:cNvSpPr/>
          <p:nvPr/>
        </p:nvSpPr>
        <p:spPr>
          <a:xfrm>
            <a:off x="457200" y="1158632"/>
            <a:ext cx="8184380" cy="5104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6" name="TextBox 5">
            <a:extLst>
              <a:ext uri="{FF2B5EF4-FFF2-40B4-BE49-F238E27FC236}">
                <a16:creationId xmlns:a16="http://schemas.microsoft.com/office/drawing/2014/main" id="{4EFE022E-07DF-274B-81AF-82FAFAECB8B6}"/>
              </a:ext>
            </a:extLst>
          </p:cNvPr>
          <p:cNvSpPr txBox="1"/>
          <p:nvPr/>
        </p:nvSpPr>
        <p:spPr>
          <a:xfrm>
            <a:off x="8729330" y="1110786"/>
            <a:ext cx="3083442" cy="4693593"/>
          </a:xfrm>
          <a:prstGeom prst="rect">
            <a:avLst/>
          </a:prstGeom>
          <a:noFill/>
        </p:spPr>
        <p:txBody>
          <a:bodyPr wrap="square" rtlCol="0">
            <a:spAutoFit/>
          </a:bodyPr>
          <a:lstStyle/>
          <a:p>
            <a:pPr>
              <a:spcAft>
                <a:spcPts val="600"/>
              </a:spcAft>
            </a:pPr>
            <a:r>
              <a:rPr lang="en-US" sz="1400" dirty="0">
                <a:solidFill>
                  <a:schemeClr val="tx1">
                    <a:lumMod val="50000"/>
                  </a:schemeClr>
                </a:solidFill>
              </a:rPr>
              <a:t> </a:t>
            </a:r>
            <a:r>
              <a:rPr lang="en-US" sz="1400" b="1" dirty="0">
                <a:solidFill>
                  <a:schemeClr val="tx1">
                    <a:lumMod val="50000"/>
                  </a:schemeClr>
                </a:solidFill>
              </a:rPr>
              <a:t>What is IO Busy?</a:t>
            </a:r>
          </a:p>
          <a:p>
            <a:r>
              <a:rPr lang="en-US" sz="1400" dirty="0">
                <a:solidFill>
                  <a:schemeClr val="tx1">
                    <a:lumMod val="50000"/>
                  </a:schemeClr>
                </a:solidFill>
              </a:rPr>
              <a:t>An Observation-based IO measure.  VHC can look across all IO observations (by time and node) and identify a certain percentile ({{</a:t>
            </a:r>
            <a:r>
              <a:rPr lang="en-US" sz="1400" dirty="0" err="1">
                <a:solidFill>
                  <a:schemeClr val="tx1">
                    <a:lumMod val="50000"/>
                  </a:schemeClr>
                </a:solidFill>
              </a:rPr>
              <a:t>val:vhc</a:t>
            </a:r>
            <a:r>
              <a:rPr lang="en-US" sz="1400" dirty="0">
                <a:solidFill>
                  <a:schemeClr val="tx1">
                    <a:lumMod val="50000"/>
                  </a:schemeClr>
                </a:solidFill>
              </a:rPr>
              <a:t>--</a:t>
            </a:r>
            <a:r>
              <a:rPr lang="en-US" sz="1400" dirty="0" err="1">
                <a:solidFill>
                  <a:schemeClr val="tx1">
                    <a:lumMod val="50000"/>
                  </a:schemeClr>
                </a:solidFill>
              </a:rPr>
              <a:t>system_IO_percentile_setting.csv</a:t>
            </a:r>
            <a:r>
              <a:rPr lang="en-US" sz="1400" dirty="0">
                <a:solidFill>
                  <a:schemeClr val="tx1">
                    <a:lumMod val="50000"/>
                  </a:schemeClr>
                </a:solidFill>
              </a:rPr>
              <a:t>[1:1]}}) of the max observations, by both KB and count.  Blending these two sets of observations produces an ‘Observed Max IO’ which, on a normally busy system, can provide a directionally accurate IO ceiling.  The longer the observation window of time and the more standard the workload, the more accurate this approach becomes. Short run durations and lightly-used dev systems will likely over-report IO, while massively over-utilized IO platforms may under-report.</a:t>
            </a:r>
          </a:p>
        </p:txBody>
      </p:sp>
    </p:spTree>
    <p:custDataLst>
      <p:tags r:id="rId1"/>
    </p:custDataLst>
    <p:extLst>
      <p:ext uri="{BB962C8B-B14F-4D97-AF65-F5344CB8AC3E}">
        <p14:creationId xmlns:p14="http://schemas.microsoft.com/office/powerpoint/2010/main" val="2581641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p:txBody>
          <a:bodyPr/>
          <a:lstStyle/>
          <a:p>
            <a:r>
              <a:rPr lang="en-US" dirty="0"/>
              <a:t>System IO Busy – </a:t>
            </a:r>
            <a:r>
              <a:rPr lang="en-US" dirty="0" err="1"/>
              <a:t>HeatMaps</a:t>
            </a:r>
            <a:endParaRPr lang="en-US" dirty="0"/>
          </a:p>
        </p:txBody>
      </p:sp>
      <p:sp>
        <p:nvSpPr>
          <p:cNvPr id="21" name="Rectangle 20">
            <a:extLst>
              <a:ext uri="{FF2B5EF4-FFF2-40B4-BE49-F238E27FC236}">
                <a16:creationId xmlns:a16="http://schemas.microsoft.com/office/drawing/2014/main" id="{0076F88A-4898-1743-ADAE-4D4EB6DFDD3D}"/>
              </a:ext>
            </a:extLst>
          </p:cNvPr>
          <p:cNvSpPr>
            <a:spLocks/>
          </p:cNvSpPr>
          <p:nvPr/>
        </p:nvSpPr>
        <p:spPr>
          <a:xfrm>
            <a:off x="587482" y="1616927"/>
            <a:ext cx="73152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system_IO_by_day_heatmap_maxobserved.png</a:t>
            </a:r>
            <a:r>
              <a:rPr lang="en-US" dirty="0">
                <a:solidFill>
                  <a:schemeClr val="tx1"/>
                </a:solidFill>
              </a:rPr>
              <a:t>}}</a:t>
            </a:r>
          </a:p>
        </p:txBody>
      </p:sp>
      <p:sp>
        <p:nvSpPr>
          <p:cNvPr id="6" name="Rectangle 5">
            <a:extLst>
              <a:ext uri="{FF2B5EF4-FFF2-40B4-BE49-F238E27FC236}">
                <a16:creationId xmlns:a16="http://schemas.microsoft.com/office/drawing/2014/main" id="{49BD57D5-E70F-894A-806F-12693232365C}"/>
              </a:ext>
            </a:extLst>
          </p:cNvPr>
          <p:cNvSpPr>
            <a:spLocks/>
          </p:cNvSpPr>
          <p:nvPr/>
        </p:nvSpPr>
        <p:spPr>
          <a:xfrm>
            <a:off x="8541834" y="931560"/>
            <a:ext cx="3062684" cy="52573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700" dirty="0">
                <a:solidFill>
                  <a:schemeClr val="tx1"/>
                </a:solidFill>
              </a:rPr>
              <a:t>{{</a:t>
            </a:r>
            <a:r>
              <a:rPr lang="en-US" sz="700" dirty="0" err="1">
                <a:solidFill>
                  <a:schemeClr val="tx1"/>
                </a:solidFill>
              </a:rPr>
              <a:t>pic:vhc</a:t>
            </a:r>
            <a:r>
              <a:rPr lang="en-US" sz="700" dirty="0">
                <a:solidFill>
                  <a:schemeClr val="tx1"/>
                </a:solidFill>
              </a:rPr>
              <a:t>--</a:t>
            </a:r>
            <a:r>
              <a:rPr lang="en-US" sz="700" dirty="0" err="1">
                <a:solidFill>
                  <a:schemeClr val="tx1"/>
                </a:solidFill>
              </a:rPr>
              <a:t>system_IO_by_dayofweek_heatmap_maxobserved.png</a:t>
            </a:r>
            <a:r>
              <a:rPr lang="en-US" sz="700" dirty="0">
                <a:solidFill>
                  <a:schemeClr val="tx1"/>
                </a:solidFill>
              </a:rPr>
              <a:t>}}</a:t>
            </a:r>
          </a:p>
        </p:txBody>
      </p:sp>
      <p:sp>
        <p:nvSpPr>
          <p:cNvPr id="7" name="Rectangle 6">
            <a:extLst>
              <a:ext uri="{FF2B5EF4-FFF2-40B4-BE49-F238E27FC236}">
                <a16:creationId xmlns:a16="http://schemas.microsoft.com/office/drawing/2014/main" id="{A979D038-5B30-624B-9F56-F661009AFFCC}"/>
              </a:ext>
            </a:extLst>
          </p:cNvPr>
          <p:cNvSpPr/>
          <p:nvPr/>
        </p:nvSpPr>
        <p:spPr>
          <a:xfrm>
            <a:off x="8458200" y="669073"/>
            <a:ext cx="3168620" cy="5620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8" name="Rectangle 7">
            <a:extLst>
              <a:ext uri="{FF2B5EF4-FFF2-40B4-BE49-F238E27FC236}">
                <a16:creationId xmlns:a16="http://schemas.microsoft.com/office/drawing/2014/main" id="{F6D40671-F8BC-DF47-AE61-76FA44D5D4BB}"/>
              </a:ext>
            </a:extLst>
          </p:cNvPr>
          <p:cNvSpPr/>
          <p:nvPr/>
        </p:nvSpPr>
        <p:spPr>
          <a:xfrm>
            <a:off x="416312" y="1436915"/>
            <a:ext cx="7486370" cy="4841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custDataLst>
      <p:tags r:id="rId1"/>
    </p:custDataLst>
    <p:extLst>
      <p:ext uri="{BB962C8B-B14F-4D97-AF65-F5344CB8AC3E}">
        <p14:creationId xmlns:p14="http://schemas.microsoft.com/office/powerpoint/2010/main" val="3815425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6692FF6-2F4A-9240-85A9-BCCEAA4131F2}"/>
              </a:ext>
            </a:extLst>
          </p:cNvPr>
          <p:cNvSpPr>
            <a:spLocks noGrp="1"/>
          </p:cNvSpPr>
          <p:nvPr>
            <p:ph type="subTitle" idx="1"/>
          </p:nvPr>
        </p:nvSpPr>
        <p:spPr/>
        <p:txBody>
          <a:bodyPr/>
          <a:lstStyle/>
          <a:p>
            <a:r>
              <a:rPr lang="en-US" dirty="0">
                <a:solidFill>
                  <a:schemeClr val="accent6"/>
                </a:solidFill>
              </a:rPr>
              <a:t>Identical Charts to Above, but scaled to fit available capacity within 100%</a:t>
            </a:r>
          </a:p>
        </p:txBody>
      </p:sp>
      <p:sp>
        <p:nvSpPr>
          <p:cNvPr id="3" name="Text Placeholder 2">
            <a:extLst>
              <a:ext uri="{FF2B5EF4-FFF2-40B4-BE49-F238E27FC236}">
                <a16:creationId xmlns:a16="http://schemas.microsoft.com/office/drawing/2014/main" id="{3BB7AAE2-06D6-E940-A5E7-E52B2518767C}"/>
              </a:ext>
            </a:extLst>
          </p:cNvPr>
          <p:cNvSpPr>
            <a:spLocks noGrp="1"/>
          </p:cNvSpPr>
          <p:nvPr>
            <p:ph type="body" sz="quarter" idx="10"/>
          </p:nvPr>
        </p:nvSpPr>
        <p:spPr/>
        <p:txBody>
          <a:bodyPr/>
          <a:lstStyle/>
          <a:p>
            <a:r>
              <a:rPr lang="en-US" dirty="0"/>
              <a:t>COD Adjusted</a:t>
            </a:r>
          </a:p>
        </p:txBody>
      </p:sp>
      <p:sp>
        <p:nvSpPr>
          <p:cNvPr id="4" name="TextBox 3">
            <a:extLst>
              <a:ext uri="{FF2B5EF4-FFF2-40B4-BE49-F238E27FC236}">
                <a16:creationId xmlns:a16="http://schemas.microsoft.com/office/drawing/2014/main" id="{06A7845C-D558-CF41-8EA2-582E0B96CCD1}"/>
              </a:ext>
            </a:extLst>
          </p:cNvPr>
          <p:cNvSpPr txBox="1"/>
          <p:nvPr/>
        </p:nvSpPr>
        <p:spPr>
          <a:xfrm>
            <a:off x="4260272" y="4197927"/>
            <a:ext cx="4440639" cy="2031325"/>
          </a:xfrm>
          <a:prstGeom prst="rect">
            <a:avLst/>
          </a:prstGeom>
          <a:noFill/>
        </p:spPr>
        <p:txBody>
          <a:bodyPr wrap="none" rtlCol="0">
            <a:spAutoFit/>
          </a:bodyPr>
          <a:lstStyle/>
          <a:p>
            <a:r>
              <a:rPr lang="en-US" dirty="0"/>
              <a:t>For Example:</a:t>
            </a:r>
          </a:p>
          <a:p>
            <a:pPr marL="285750" indent="-285750">
              <a:buFont typeface="Arial" panose="020B0604020202020204" pitchFamily="34" charset="0"/>
              <a:buChar char="•"/>
            </a:pPr>
            <a:r>
              <a:rPr lang="en-US" dirty="0"/>
              <a:t>Full platform = 100</a:t>
            </a:r>
          </a:p>
          <a:p>
            <a:pPr marL="285750" indent="-285750">
              <a:buFont typeface="Arial" panose="020B0604020202020204" pitchFamily="34" charset="0"/>
              <a:buChar char="•"/>
            </a:pPr>
            <a:r>
              <a:rPr lang="en-US" dirty="0"/>
              <a:t>Usage = 50</a:t>
            </a:r>
          </a:p>
          <a:p>
            <a:pPr marL="285750" indent="-285750">
              <a:buFont typeface="Arial" panose="020B0604020202020204" pitchFamily="34" charset="0"/>
              <a:buChar char="•"/>
            </a:pPr>
            <a:r>
              <a:rPr lang="en-US" dirty="0"/>
              <a:t>COD = 80% (active)</a:t>
            </a:r>
          </a:p>
          <a:p>
            <a:endParaRPr lang="en-US" dirty="0"/>
          </a:p>
          <a:p>
            <a:r>
              <a:rPr lang="en-US" dirty="0"/>
              <a:t>Above slides would show 50% </a:t>
            </a:r>
          </a:p>
          <a:p>
            <a:r>
              <a:rPr lang="en-US" dirty="0"/>
              <a:t>Below slides would show 62.5% (50 ÷ 80)</a:t>
            </a:r>
          </a:p>
        </p:txBody>
      </p:sp>
    </p:spTree>
    <p:extLst>
      <p:ext uri="{BB962C8B-B14F-4D97-AF65-F5344CB8AC3E}">
        <p14:creationId xmlns:p14="http://schemas.microsoft.com/office/powerpoint/2010/main" val="2233577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423862"/>
            <a:ext cx="11277600" cy="1409700"/>
          </a:xfrm>
        </p:spPr>
        <p:txBody>
          <a:bodyPr/>
          <a:lstStyle/>
          <a:p>
            <a:r>
              <a:rPr lang="en-US" dirty="0"/>
              <a:t>System CPU Usage</a:t>
            </a:r>
          </a:p>
        </p:txBody>
      </p:sp>
      <p:sp>
        <p:nvSpPr>
          <p:cNvPr id="21" name="Rectangle 20">
            <a:extLst>
              <a:ext uri="{FF2B5EF4-FFF2-40B4-BE49-F238E27FC236}">
                <a16:creationId xmlns:a16="http://schemas.microsoft.com/office/drawing/2014/main" id="{0076F88A-4898-1743-ADAE-4D4EB6DFDD3D}"/>
              </a:ext>
            </a:extLst>
          </p:cNvPr>
          <p:cNvSpPr>
            <a:spLocks noChangeAspect="1"/>
          </p:cNvSpPr>
          <p:nvPr/>
        </p:nvSpPr>
        <p:spPr>
          <a:xfrm>
            <a:off x="1631582" y="1529040"/>
            <a:ext cx="8758713" cy="43766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system_cpu_by_day_stacked_wCOD.png</a:t>
            </a:r>
            <a:r>
              <a:rPr lang="en-US" dirty="0">
                <a:solidFill>
                  <a:schemeClr val="tx1"/>
                </a:solidFill>
              </a:rPr>
              <a:t>}}</a:t>
            </a:r>
          </a:p>
        </p:txBody>
      </p:sp>
      <p:sp>
        <p:nvSpPr>
          <p:cNvPr id="2" name="TextBox 1">
            <a:extLst>
              <a:ext uri="{FF2B5EF4-FFF2-40B4-BE49-F238E27FC236}">
                <a16:creationId xmlns:a16="http://schemas.microsoft.com/office/drawing/2014/main" id="{F6A57C71-AFD2-9341-98F3-6FE214D80E10}"/>
              </a:ext>
            </a:extLst>
          </p:cNvPr>
          <p:cNvSpPr txBox="1"/>
          <p:nvPr/>
        </p:nvSpPr>
        <p:spPr>
          <a:xfrm>
            <a:off x="585787" y="1052438"/>
            <a:ext cx="7670657" cy="369332"/>
          </a:xfrm>
          <a:prstGeom prst="rect">
            <a:avLst/>
          </a:prstGeom>
          <a:noFill/>
        </p:spPr>
        <p:txBody>
          <a:bodyPr wrap="square" rtlCol="0">
            <a:spAutoFit/>
          </a:bodyPr>
          <a:lstStyle/>
          <a:p>
            <a:r>
              <a:rPr lang="en-US" dirty="0"/>
              <a:t>CPU COD Adjusted, Total Active: {{</a:t>
            </a:r>
            <a:r>
              <a:rPr lang="en-US" dirty="0" err="1"/>
              <a:t>val:oap</a:t>
            </a:r>
            <a:r>
              <a:rPr lang="en-US" dirty="0"/>
              <a:t>--</a:t>
            </a:r>
            <a:r>
              <a:rPr lang="en-US" dirty="0" err="1"/>
              <a:t>COD.csv</a:t>
            </a:r>
            <a:r>
              <a:rPr lang="en-US" dirty="0"/>
              <a:t>[3:2]}}%</a:t>
            </a:r>
          </a:p>
        </p:txBody>
      </p:sp>
      <p:sp>
        <p:nvSpPr>
          <p:cNvPr id="6" name="Rectangle 5">
            <a:extLst>
              <a:ext uri="{FF2B5EF4-FFF2-40B4-BE49-F238E27FC236}">
                <a16:creationId xmlns:a16="http://schemas.microsoft.com/office/drawing/2014/main" id="{73E8DF00-0C6D-D749-A660-18F3555E469B}"/>
              </a:ext>
            </a:extLst>
          </p:cNvPr>
          <p:cNvSpPr/>
          <p:nvPr/>
        </p:nvSpPr>
        <p:spPr>
          <a:xfrm>
            <a:off x="1522776" y="1515030"/>
            <a:ext cx="9037642" cy="4622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custDataLst>
      <p:tags r:id="rId1"/>
    </p:custDataLst>
    <p:extLst>
      <p:ext uri="{BB962C8B-B14F-4D97-AF65-F5344CB8AC3E}">
        <p14:creationId xmlns:p14="http://schemas.microsoft.com/office/powerpoint/2010/main" val="414334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417468"/>
            <a:ext cx="11277600" cy="1409700"/>
          </a:xfrm>
        </p:spPr>
        <p:txBody>
          <a:bodyPr/>
          <a:lstStyle/>
          <a:p>
            <a:r>
              <a:rPr lang="en-US" dirty="0"/>
              <a:t>System CPU Usage - </a:t>
            </a:r>
            <a:r>
              <a:rPr lang="en-US" dirty="0" err="1"/>
              <a:t>HeatMaps</a:t>
            </a:r>
            <a:r>
              <a:rPr lang="en-US" dirty="0"/>
              <a:t> </a:t>
            </a:r>
          </a:p>
        </p:txBody>
      </p:sp>
      <p:sp>
        <p:nvSpPr>
          <p:cNvPr id="21" name="Rectangle 20">
            <a:extLst>
              <a:ext uri="{FF2B5EF4-FFF2-40B4-BE49-F238E27FC236}">
                <a16:creationId xmlns:a16="http://schemas.microsoft.com/office/drawing/2014/main" id="{0076F88A-4898-1743-ADAE-4D4EB6DFDD3D}"/>
              </a:ext>
            </a:extLst>
          </p:cNvPr>
          <p:cNvSpPr>
            <a:spLocks/>
          </p:cNvSpPr>
          <p:nvPr/>
        </p:nvSpPr>
        <p:spPr>
          <a:xfrm>
            <a:off x="587482" y="1616927"/>
            <a:ext cx="73152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system_cpu_by_day_heatmap_wCOD.png</a:t>
            </a:r>
            <a:r>
              <a:rPr lang="en-US" dirty="0">
                <a:solidFill>
                  <a:schemeClr val="tx1"/>
                </a:solidFill>
              </a:rPr>
              <a:t>}}</a:t>
            </a:r>
          </a:p>
        </p:txBody>
      </p:sp>
      <p:sp>
        <p:nvSpPr>
          <p:cNvPr id="6" name="Rectangle 5">
            <a:extLst>
              <a:ext uri="{FF2B5EF4-FFF2-40B4-BE49-F238E27FC236}">
                <a16:creationId xmlns:a16="http://schemas.microsoft.com/office/drawing/2014/main" id="{49BD57D5-E70F-894A-806F-12693232365C}"/>
              </a:ext>
            </a:extLst>
          </p:cNvPr>
          <p:cNvSpPr>
            <a:spLocks/>
          </p:cNvSpPr>
          <p:nvPr/>
        </p:nvSpPr>
        <p:spPr>
          <a:xfrm>
            <a:off x="8541834" y="931560"/>
            <a:ext cx="3062684" cy="52573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system_cpu_by_dayofweek_heatmap_wCOD.png</a:t>
            </a:r>
            <a:r>
              <a:rPr lang="en-US" dirty="0">
                <a:solidFill>
                  <a:schemeClr val="tx1"/>
                </a:solidFill>
              </a:rPr>
              <a:t>}}</a:t>
            </a:r>
          </a:p>
        </p:txBody>
      </p:sp>
      <p:sp>
        <p:nvSpPr>
          <p:cNvPr id="10" name="Rectangle 9">
            <a:extLst>
              <a:ext uri="{FF2B5EF4-FFF2-40B4-BE49-F238E27FC236}">
                <a16:creationId xmlns:a16="http://schemas.microsoft.com/office/drawing/2014/main" id="{305BD79D-FCD2-4541-ADDA-B94F26B40D37}"/>
              </a:ext>
            </a:extLst>
          </p:cNvPr>
          <p:cNvSpPr/>
          <p:nvPr/>
        </p:nvSpPr>
        <p:spPr>
          <a:xfrm>
            <a:off x="416312" y="1434845"/>
            <a:ext cx="7820537" cy="4795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1" name="Rectangle 10">
            <a:extLst>
              <a:ext uri="{FF2B5EF4-FFF2-40B4-BE49-F238E27FC236}">
                <a16:creationId xmlns:a16="http://schemas.microsoft.com/office/drawing/2014/main" id="{3EE71674-6F15-5042-AC0F-B8AFFB3A1B22}"/>
              </a:ext>
            </a:extLst>
          </p:cNvPr>
          <p:cNvSpPr/>
          <p:nvPr/>
        </p:nvSpPr>
        <p:spPr>
          <a:xfrm>
            <a:off x="8259151" y="754913"/>
            <a:ext cx="3367669" cy="553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8" name="TextBox 7">
            <a:extLst>
              <a:ext uri="{FF2B5EF4-FFF2-40B4-BE49-F238E27FC236}">
                <a16:creationId xmlns:a16="http://schemas.microsoft.com/office/drawing/2014/main" id="{4BA36AE3-1AEA-0543-B087-24E8F42D349B}"/>
              </a:ext>
            </a:extLst>
          </p:cNvPr>
          <p:cNvSpPr txBox="1"/>
          <p:nvPr/>
        </p:nvSpPr>
        <p:spPr>
          <a:xfrm>
            <a:off x="587482" y="1065513"/>
            <a:ext cx="7427769" cy="369332"/>
          </a:xfrm>
          <a:prstGeom prst="rect">
            <a:avLst/>
          </a:prstGeom>
          <a:noFill/>
        </p:spPr>
        <p:txBody>
          <a:bodyPr wrap="square" rtlCol="0">
            <a:spAutoFit/>
          </a:bodyPr>
          <a:lstStyle/>
          <a:p>
            <a:r>
              <a:rPr lang="en-US" dirty="0"/>
              <a:t>CPU COD Adjusted, Total Active: {{</a:t>
            </a:r>
            <a:r>
              <a:rPr lang="en-US" dirty="0" err="1"/>
              <a:t>val:oap</a:t>
            </a:r>
            <a:r>
              <a:rPr lang="en-US" dirty="0"/>
              <a:t>--</a:t>
            </a:r>
            <a:r>
              <a:rPr lang="en-US" dirty="0" err="1"/>
              <a:t>COD.csv</a:t>
            </a:r>
            <a:r>
              <a:rPr lang="en-US" dirty="0"/>
              <a:t>[3:2]}}%</a:t>
            </a:r>
          </a:p>
        </p:txBody>
      </p:sp>
    </p:spTree>
    <p:custDataLst>
      <p:tags r:id="rId1"/>
    </p:custDataLst>
    <p:extLst>
      <p:ext uri="{BB962C8B-B14F-4D97-AF65-F5344CB8AC3E}">
        <p14:creationId xmlns:p14="http://schemas.microsoft.com/office/powerpoint/2010/main" val="272627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405936"/>
            <a:ext cx="11277600" cy="1409700"/>
          </a:xfrm>
        </p:spPr>
        <p:txBody>
          <a:bodyPr/>
          <a:lstStyle/>
          <a:p>
            <a:r>
              <a:rPr lang="en-US" dirty="0"/>
              <a:t>System IO Busy</a:t>
            </a:r>
          </a:p>
        </p:txBody>
      </p:sp>
      <p:sp>
        <p:nvSpPr>
          <p:cNvPr id="21" name="Rectangle 20">
            <a:extLst>
              <a:ext uri="{FF2B5EF4-FFF2-40B4-BE49-F238E27FC236}">
                <a16:creationId xmlns:a16="http://schemas.microsoft.com/office/drawing/2014/main" id="{0076F88A-4898-1743-ADAE-4D4EB6DFDD3D}"/>
              </a:ext>
            </a:extLst>
          </p:cNvPr>
          <p:cNvSpPr>
            <a:spLocks noChangeAspect="1"/>
          </p:cNvSpPr>
          <p:nvPr/>
        </p:nvSpPr>
        <p:spPr>
          <a:xfrm>
            <a:off x="587482" y="1532952"/>
            <a:ext cx="7932050" cy="47579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system_IO_BusyPct_justIOBusy_wCOD.png</a:t>
            </a:r>
            <a:r>
              <a:rPr lang="en-US" dirty="0">
                <a:solidFill>
                  <a:schemeClr val="tx1"/>
                </a:solidFill>
              </a:rPr>
              <a:t>}}</a:t>
            </a:r>
          </a:p>
        </p:txBody>
      </p:sp>
      <p:sp>
        <p:nvSpPr>
          <p:cNvPr id="8" name="Rectangle 7">
            <a:extLst>
              <a:ext uri="{FF2B5EF4-FFF2-40B4-BE49-F238E27FC236}">
                <a16:creationId xmlns:a16="http://schemas.microsoft.com/office/drawing/2014/main" id="{D248779D-233C-9943-A9E2-0445B827F89D}"/>
              </a:ext>
            </a:extLst>
          </p:cNvPr>
          <p:cNvSpPr/>
          <p:nvPr/>
        </p:nvSpPr>
        <p:spPr>
          <a:xfrm>
            <a:off x="379228" y="1532952"/>
            <a:ext cx="8184380" cy="5104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9" name="TextBox 8">
            <a:extLst>
              <a:ext uri="{FF2B5EF4-FFF2-40B4-BE49-F238E27FC236}">
                <a16:creationId xmlns:a16="http://schemas.microsoft.com/office/drawing/2014/main" id="{761FBDB4-BA10-2E4B-AB30-D858898AB75E}"/>
              </a:ext>
            </a:extLst>
          </p:cNvPr>
          <p:cNvSpPr txBox="1"/>
          <p:nvPr/>
        </p:nvSpPr>
        <p:spPr>
          <a:xfrm>
            <a:off x="574343" y="1056737"/>
            <a:ext cx="7794149" cy="369332"/>
          </a:xfrm>
          <a:prstGeom prst="rect">
            <a:avLst/>
          </a:prstGeom>
          <a:noFill/>
        </p:spPr>
        <p:txBody>
          <a:bodyPr wrap="square" rtlCol="0">
            <a:spAutoFit/>
          </a:bodyPr>
          <a:lstStyle/>
          <a:p>
            <a:r>
              <a:rPr lang="en-US" dirty="0"/>
              <a:t>IO COD Adjusted, Total Active: {{</a:t>
            </a:r>
            <a:r>
              <a:rPr lang="en-US" dirty="0" err="1"/>
              <a:t>val:oap</a:t>
            </a:r>
            <a:r>
              <a:rPr lang="en-US" dirty="0"/>
              <a:t>--</a:t>
            </a:r>
            <a:r>
              <a:rPr lang="en-US" dirty="0" err="1"/>
              <a:t>COD.csv</a:t>
            </a:r>
            <a:r>
              <a:rPr lang="en-US" dirty="0"/>
              <a:t>[4:2]}}%</a:t>
            </a:r>
          </a:p>
        </p:txBody>
      </p:sp>
      <p:sp>
        <p:nvSpPr>
          <p:cNvPr id="7" name="TextBox 6">
            <a:extLst>
              <a:ext uri="{FF2B5EF4-FFF2-40B4-BE49-F238E27FC236}">
                <a16:creationId xmlns:a16="http://schemas.microsoft.com/office/drawing/2014/main" id="{ED2EEF68-C778-FC47-8FF7-CCCDA01C2266}"/>
              </a:ext>
            </a:extLst>
          </p:cNvPr>
          <p:cNvSpPr txBox="1"/>
          <p:nvPr/>
        </p:nvSpPr>
        <p:spPr>
          <a:xfrm>
            <a:off x="8729330" y="1110786"/>
            <a:ext cx="3083442" cy="4693593"/>
          </a:xfrm>
          <a:prstGeom prst="rect">
            <a:avLst/>
          </a:prstGeom>
          <a:noFill/>
        </p:spPr>
        <p:txBody>
          <a:bodyPr wrap="square" rtlCol="0">
            <a:spAutoFit/>
          </a:bodyPr>
          <a:lstStyle/>
          <a:p>
            <a:pPr>
              <a:spcAft>
                <a:spcPts val="600"/>
              </a:spcAft>
            </a:pPr>
            <a:r>
              <a:rPr lang="en-US" sz="1400" dirty="0">
                <a:solidFill>
                  <a:schemeClr val="tx1">
                    <a:lumMod val="50000"/>
                  </a:schemeClr>
                </a:solidFill>
              </a:rPr>
              <a:t> </a:t>
            </a:r>
            <a:r>
              <a:rPr lang="en-US" sz="1400" b="1" dirty="0">
                <a:solidFill>
                  <a:schemeClr val="tx1">
                    <a:lumMod val="50000"/>
                  </a:schemeClr>
                </a:solidFill>
              </a:rPr>
              <a:t>What is IO Busy?</a:t>
            </a:r>
          </a:p>
          <a:p>
            <a:r>
              <a:rPr lang="en-US" sz="1400" dirty="0">
                <a:solidFill>
                  <a:schemeClr val="tx1">
                    <a:lumMod val="50000"/>
                  </a:schemeClr>
                </a:solidFill>
              </a:rPr>
              <a:t>An Observation-based IO measure.  VHC can look across all IO observations (by time and node) and identify a certain percentile ({{</a:t>
            </a:r>
            <a:r>
              <a:rPr lang="en-US" sz="1400" dirty="0" err="1">
                <a:solidFill>
                  <a:schemeClr val="tx1">
                    <a:lumMod val="50000"/>
                  </a:schemeClr>
                </a:solidFill>
              </a:rPr>
              <a:t>val:vhc</a:t>
            </a:r>
            <a:r>
              <a:rPr lang="en-US" sz="1400" dirty="0">
                <a:solidFill>
                  <a:schemeClr val="tx1">
                    <a:lumMod val="50000"/>
                  </a:schemeClr>
                </a:solidFill>
              </a:rPr>
              <a:t>--</a:t>
            </a:r>
            <a:r>
              <a:rPr lang="en-US" sz="1400" dirty="0" err="1">
                <a:solidFill>
                  <a:schemeClr val="tx1">
                    <a:lumMod val="50000"/>
                  </a:schemeClr>
                </a:solidFill>
              </a:rPr>
              <a:t>system_IO_percentile_setting.csv</a:t>
            </a:r>
            <a:r>
              <a:rPr lang="en-US" sz="1400" dirty="0">
                <a:solidFill>
                  <a:schemeClr val="tx1">
                    <a:lumMod val="50000"/>
                  </a:schemeClr>
                </a:solidFill>
              </a:rPr>
              <a:t>[1:1]}}) of the max observations, by both KB and count.  Blending these two sets of observations produces an ‘Observed Max IO’ which, on a normally busy system, can provide a directionally accurate IO ceiling.  The longer the observation window of time and the more standard the workload, the more accurate this approach becomes. Short run durations and lightly-used dev systems will likely over-report IO, while massively over-utilized IO platforms may under-report.</a:t>
            </a:r>
          </a:p>
        </p:txBody>
      </p:sp>
    </p:spTree>
    <p:custDataLst>
      <p:tags r:id="rId1"/>
    </p:custDataLst>
    <p:extLst>
      <p:ext uri="{BB962C8B-B14F-4D97-AF65-F5344CB8AC3E}">
        <p14:creationId xmlns:p14="http://schemas.microsoft.com/office/powerpoint/2010/main" val="2043494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411376"/>
            <a:ext cx="11277600" cy="1409700"/>
          </a:xfrm>
        </p:spPr>
        <p:txBody>
          <a:bodyPr/>
          <a:lstStyle/>
          <a:p>
            <a:r>
              <a:rPr lang="en-US" dirty="0"/>
              <a:t>System IO Busy – </a:t>
            </a:r>
            <a:r>
              <a:rPr lang="en-US" dirty="0" err="1"/>
              <a:t>HeatMaps</a:t>
            </a:r>
            <a:endParaRPr lang="en-US" dirty="0"/>
          </a:p>
        </p:txBody>
      </p:sp>
      <p:sp>
        <p:nvSpPr>
          <p:cNvPr id="21" name="Rectangle 20">
            <a:extLst>
              <a:ext uri="{FF2B5EF4-FFF2-40B4-BE49-F238E27FC236}">
                <a16:creationId xmlns:a16="http://schemas.microsoft.com/office/drawing/2014/main" id="{0076F88A-4898-1743-ADAE-4D4EB6DFDD3D}"/>
              </a:ext>
            </a:extLst>
          </p:cNvPr>
          <p:cNvSpPr>
            <a:spLocks/>
          </p:cNvSpPr>
          <p:nvPr/>
        </p:nvSpPr>
        <p:spPr>
          <a:xfrm>
            <a:off x="587482" y="1616927"/>
            <a:ext cx="73152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system_IO_by_day_heatmap_maxobserved_wCOD.png</a:t>
            </a:r>
            <a:r>
              <a:rPr lang="en-US" dirty="0">
                <a:solidFill>
                  <a:schemeClr val="tx1"/>
                </a:solidFill>
              </a:rPr>
              <a:t>}}</a:t>
            </a:r>
          </a:p>
        </p:txBody>
      </p:sp>
      <p:sp>
        <p:nvSpPr>
          <p:cNvPr id="6" name="Rectangle 5">
            <a:extLst>
              <a:ext uri="{FF2B5EF4-FFF2-40B4-BE49-F238E27FC236}">
                <a16:creationId xmlns:a16="http://schemas.microsoft.com/office/drawing/2014/main" id="{49BD57D5-E70F-894A-806F-12693232365C}"/>
              </a:ext>
            </a:extLst>
          </p:cNvPr>
          <p:cNvSpPr>
            <a:spLocks/>
          </p:cNvSpPr>
          <p:nvPr/>
        </p:nvSpPr>
        <p:spPr>
          <a:xfrm>
            <a:off x="8541834" y="931560"/>
            <a:ext cx="3062684" cy="52573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700" dirty="0">
                <a:solidFill>
                  <a:schemeClr val="tx1"/>
                </a:solidFill>
              </a:rPr>
              <a:t>{{</a:t>
            </a:r>
            <a:r>
              <a:rPr lang="en-US" sz="700" dirty="0" err="1">
                <a:solidFill>
                  <a:schemeClr val="tx1"/>
                </a:solidFill>
              </a:rPr>
              <a:t>pic:vhc</a:t>
            </a:r>
            <a:r>
              <a:rPr lang="en-US" sz="700" dirty="0">
                <a:solidFill>
                  <a:schemeClr val="tx1"/>
                </a:solidFill>
              </a:rPr>
              <a:t>--</a:t>
            </a:r>
            <a:r>
              <a:rPr lang="en-US" sz="700" dirty="0" err="1">
                <a:solidFill>
                  <a:schemeClr val="tx1"/>
                </a:solidFill>
              </a:rPr>
              <a:t>system_IO_by_dayofweek_heatmap_maxobserved_wCOD.png</a:t>
            </a:r>
            <a:r>
              <a:rPr lang="en-US" sz="700" dirty="0">
                <a:solidFill>
                  <a:schemeClr val="tx1"/>
                </a:solidFill>
              </a:rPr>
              <a:t>}}</a:t>
            </a:r>
          </a:p>
        </p:txBody>
      </p:sp>
      <p:sp>
        <p:nvSpPr>
          <p:cNvPr id="10" name="Rectangle 9">
            <a:extLst>
              <a:ext uri="{FF2B5EF4-FFF2-40B4-BE49-F238E27FC236}">
                <a16:creationId xmlns:a16="http://schemas.microsoft.com/office/drawing/2014/main" id="{245414F7-1710-B747-A937-1D5376C39A78}"/>
              </a:ext>
            </a:extLst>
          </p:cNvPr>
          <p:cNvSpPr/>
          <p:nvPr/>
        </p:nvSpPr>
        <p:spPr>
          <a:xfrm>
            <a:off x="408416" y="1379068"/>
            <a:ext cx="7486370" cy="4841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1" name="Rectangle 10">
            <a:extLst>
              <a:ext uri="{FF2B5EF4-FFF2-40B4-BE49-F238E27FC236}">
                <a16:creationId xmlns:a16="http://schemas.microsoft.com/office/drawing/2014/main" id="{F49DFC66-5F29-AF41-8154-AB5368175DD9}"/>
              </a:ext>
            </a:extLst>
          </p:cNvPr>
          <p:cNvSpPr/>
          <p:nvPr/>
        </p:nvSpPr>
        <p:spPr>
          <a:xfrm>
            <a:off x="8458200" y="669073"/>
            <a:ext cx="3168620" cy="5620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8" name="TextBox 7">
            <a:extLst>
              <a:ext uri="{FF2B5EF4-FFF2-40B4-BE49-F238E27FC236}">
                <a16:creationId xmlns:a16="http://schemas.microsoft.com/office/drawing/2014/main" id="{EAABE6C4-5392-6C41-B6FA-77D76F6F0D68}"/>
              </a:ext>
            </a:extLst>
          </p:cNvPr>
          <p:cNvSpPr txBox="1"/>
          <p:nvPr/>
        </p:nvSpPr>
        <p:spPr>
          <a:xfrm>
            <a:off x="592142" y="1009736"/>
            <a:ext cx="7584351" cy="369332"/>
          </a:xfrm>
          <a:prstGeom prst="rect">
            <a:avLst/>
          </a:prstGeom>
          <a:noFill/>
        </p:spPr>
        <p:txBody>
          <a:bodyPr wrap="square" rtlCol="0">
            <a:spAutoFit/>
          </a:bodyPr>
          <a:lstStyle/>
          <a:p>
            <a:r>
              <a:rPr lang="en-US" dirty="0"/>
              <a:t>IO COD Adjusted, Total Active: {{</a:t>
            </a:r>
            <a:r>
              <a:rPr lang="en-US" dirty="0" err="1"/>
              <a:t>val:oap</a:t>
            </a:r>
            <a:r>
              <a:rPr lang="en-US" dirty="0"/>
              <a:t>--</a:t>
            </a:r>
            <a:r>
              <a:rPr lang="en-US" dirty="0" err="1"/>
              <a:t>COD.csv</a:t>
            </a:r>
            <a:r>
              <a:rPr lang="en-US" dirty="0"/>
              <a:t>[4:2]}}%</a:t>
            </a:r>
          </a:p>
        </p:txBody>
      </p:sp>
    </p:spTree>
    <p:custDataLst>
      <p:tags r:id="rId1"/>
    </p:custDataLst>
    <p:extLst>
      <p:ext uri="{BB962C8B-B14F-4D97-AF65-F5344CB8AC3E}">
        <p14:creationId xmlns:p14="http://schemas.microsoft.com/office/powerpoint/2010/main" val="227382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D7AFBE-FA8D-B3F6-68CF-60A4F34827B7}"/>
              </a:ext>
            </a:extLst>
          </p:cNvPr>
          <p:cNvSpPr>
            <a:spLocks noGrp="1"/>
          </p:cNvSpPr>
          <p:nvPr>
            <p:ph type="sldNum" sz="quarter" idx="12"/>
          </p:nvPr>
        </p:nvSpPr>
        <p:spPr/>
        <p:txBody>
          <a:bodyPr/>
          <a:lstStyle/>
          <a:p>
            <a:fld id="{0885F5B2-48F7-4F18-A961-C29AAE44EB58}" type="slidenum">
              <a:rPr lang="en-US" smtClean="0"/>
              <a:pPr/>
              <a:t>19</a:t>
            </a:fld>
            <a:endParaRPr lang="en-US" dirty="0"/>
          </a:p>
        </p:txBody>
      </p:sp>
      <p:sp>
        <p:nvSpPr>
          <p:cNvPr id="3" name="Title 2">
            <a:extLst>
              <a:ext uri="{FF2B5EF4-FFF2-40B4-BE49-F238E27FC236}">
                <a16:creationId xmlns:a16="http://schemas.microsoft.com/office/drawing/2014/main" id="{63D2EB66-CFF6-D715-F4AF-40797CE78FF5}"/>
              </a:ext>
            </a:extLst>
          </p:cNvPr>
          <p:cNvSpPr>
            <a:spLocks noGrp="1"/>
          </p:cNvSpPr>
          <p:nvPr>
            <p:ph type="title"/>
          </p:nvPr>
        </p:nvSpPr>
        <p:spPr/>
        <p:txBody>
          <a:bodyPr/>
          <a:lstStyle/>
          <a:p>
            <a:r>
              <a:rPr lang="en-US" dirty="0"/>
              <a:t>Workload Health</a:t>
            </a:r>
          </a:p>
        </p:txBody>
      </p:sp>
      <p:sp>
        <p:nvSpPr>
          <p:cNvPr id="4" name="Text Placeholder 3">
            <a:extLst>
              <a:ext uri="{FF2B5EF4-FFF2-40B4-BE49-F238E27FC236}">
                <a16:creationId xmlns:a16="http://schemas.microsoft.com/office/drawing/2014/main" id="{D95B5561-D508-EE4D-6D2B-14CAD1AE6113}"/>
              </a:ext>
            </a:extLst>
          </p:cNvPr>
          <p:cNvSpPr>
            <a:spLocks noGrp="1"/>
          </p:cNvSpPr>
          <p:nvPr>
            <p:ph type="body" idx="1"/>
          </p:nvPr>
        </p:nvSpPr>
        <p:spPr/>
        <p:txBody>
          <a:bodyPr/>
          <a:lstStyle/>
          <a:p>
            <a:r>
              <a:rPr lang="en-US" dirty="0"/>
              <a:t>{{</a:t>
            </a:r>
            <a:r>
              <a:rPr lang="en-US" dirty="0" err="1"/>
              <a:t>val:vhc</a:t>
            </a:r>
            <a:r>
              <a:rPr lang="en-US" dirty="0"/>
              <a:t>--intro.csv[1:1]}}</a:t>
            </a:r>
          </a:p>
          <a:p>
            <a:endParaRPr lang="en-US" dirty="0"/>
          </a:p>
        </p:txBody>
      </p:sp>
    </p:spTree>
    <p:extLst>
      <p:ext uri="{BB962C8B-B14F-4D97-AF65-F5344CB8AC3E}">
        <p14:creationId xmlns:p14="http://schemas.microsoft.com/office/powerpoint/2010/main" val="3796662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5794816-31D6-844C-9B7A-3F49DB1C2045}"/>
              </a:ext>
            </a:extLst>
          </p:cNvPr>
          <p:cNvSpPr>
            <a:spLocks noGrp="1"/>
          </p:cNvSpPr>
          <p:nvPr>
            <p:ph type="sldNum" sz="quarter" idx="12"/>
          </p:nvPr>
        </p:nvSpPr>
        <p:spPr/>
        <p:txBody>
          <a:bodyPr/>
          <a:lstStyle/>
          <a:p>
            <a:fld id="{0885F5B2-48F7-4F18-A961-C29AAE44EB58}" type="slidenum">
              <a:rPr lang="en-US" smtClean="0"/>
              <a:t>2</a:t>
            </a:fld>
            <a:endParaRPr lang="en-US" dirty="0"/>
          </a:p>
        </p:txBody>
      </p:sp>
      <p:sp>
        <p:nvSpPr>
          <p:cNvPr id="5" name="Title 4">
            <a:extLst>
              <a:ext uri="{FF2B5EF4-FFF2-40B4-BE49-F238E27FC236}">
                <a16:creationId xmlns:a16="http://schemas.microsoft.com/office/drawing/2014/main" id="{7AC8984F-56C0-B743-8089-52737B5D85EA}"/>
              </a:ext>
            </a:extLst>
          </p:cNvPr>
          <p:cNvSpPr>
            <a:spLocks noGrp="1"/>
          </p:cNvSpPr>
          <p:nvPr>
            <p:ph type="title"/>
          </p:nvPr>
        </p:nvSpPr>
        <p:spPr/>
        <p:txBody>
          <a:bodyPr/>
          <a:lstStyle/>
          <a:p>
            <a:r>
              <a:rPr lang="en-US" dirty="0"/>
              <a:t>Agenda: Vantage Health Check (VHC)</a:t>
            </a:r>
          </a:p>
        </p:txBody>
      </p:sp>
      <p:sp>
        <p:nvSpPr>
          <p:cNvPr id="6" name="Content Placeholder 5">
            <a:extLst>
              <a:ext uri="{FF2B5EF4-FFF2-40B4-BE49-F238E27FC236}">
                <a16:creationId xmlns:a16="http://schemas.microsoft.com/office/drawing/2014/main" id="{B11E10D2-416E-6347-AE09-E7A5D1D3EA21}"/>
              </a:ext>
            </a:extLst>
          </p:cNvPr>
          <p:cNvSpPr>
            <a:spLocks noGrp="1"/>
          </p:cNvSpPr>
          <p:nvPr>
            <p:ph idx="1"/>
          </p:nvPr>
        </p:nvSpPr>
        <p:spPr/>
        <p:txBody>
          <a:bodyPr/>
          <a:lstStyle/>
          <a:p>
            <a:pPr marL="342900" indent="-342900">
              <a:buFont typeface="Arial" panose="020B0604020202020204" pitchFamily="34" charset="0"/>
              <a:buChar char="•"/>
            </a:pPr>
            <a:r>
              <a:rPr lang="en-US" dirty="0"/>
              <a:t>VHC Overview</a:t>
            </a:r>
          </a:p>
          <a:p>
            <a:pPr marL="480060" lvl="1" indent="-342900"/>
            <a:r>
              <a:rPr lang="en-US" dirty="0"/>
              <a:t>How to use this document</a:t>
            </a:r>
          </a:p>
          <a:p>
            <a:pPr marL="480060" lvl="1" indent="-342900"/>
            <a:r>
              <a:rPr lang="en-US" dirty="0"/>
              <a:t>VHC “On a Page”</a:t>
            </a:r>
          </a:p>
          <a:p>
            <a:pPr marL="342900" indent="-342900">
              <a:buFont typeface="Arial" panose="020B0604020202020204" pitchFamily="34" charset="0"/>
              <a:buChar char="•"/>
            </a:pPr>
            <a:r>
              <a:rPr lang="en-US" dirty="0"/>
              <a:t>System Health</a:t>
            </a:r>
          </a:p>
          <a:p>
            <a:pPr marL="342900" indent="-342900">
              <a:buFont typeface="Arial" panose="020B0604020202020204" pitchFamily="34" charset="0"/>
              <a:buChar char="•"/>
            </a:pPr>
            <a:r>
              <a:rPr lang="en-US" dirty="0"/>
              <a:t>Workload Health / Attribution Analysis</a:t>
            </a:r>
          </a:p>
          <a:p>
            <a:pPr marL="342900" indent="-342900">
              <a:buFont typeface="Arial" panose="020B0604020202020204" pitchFamily="34" charset="0"/>
              <a:buChar char="•"/>
            </a:pPr>
            <a:r>
              <a:rPr lang="en-US" dirty="0"/>
              <a:t>Feature Usage</a:t>
            </a:r>
          </a:p>
          <a:p>
            <a:pPr marL="342900" indent="-342900">
              <a:buFont typeface="Arial" panose="020B0604020202020204" pitchFamily="34" charset="0"/>
              <a:buChar char="•"/>
            </a:pPr>
            <a:r>
              <a:rPr lang="en-US" dirty="0"/>
              <a:t>Object Health</a:t>
            </a:r>
          </a:p>
          <a:p>
            <a:pPr marL="342900" indent="-342900">
              <a:buFont typeface="Arial" panose="020B0604020202020204" pitchFamily="34" charset="0"/>
              <a:buChar char="•"/>
            </a:pPr>
            <a:r>
              <a:rPr lang="en-US" dirty="0"/>
              <a:t>Next Steps</a:t>
            </a:r>
          </a:p>
        </p:txBody>
      </p:sp>
      <p:pic>
        <p:nvPicPr>
          <p:cNvPr id="8" name="Picture 2" descr="White Lighthouse On The Cliff by Narvikk">
            <a:extLst>
              <a:ext uri="{FF2B5EF4-FFF2-40B4-BE49-F238E27FC236}">
                <a16:creationId xmlns:a16="http://schemas.microsoft.com/office/drawing/2014/main" id="{04878979-C5E5-41A5-B010-D4CAC3133971}"/>
              </a:ext>
            </a:extLst>
          </p:cNvPr>
          <p:cNvPicPr>
            <a:picLocks noChangeArrowheads="1"/>
          </p:cNvPicPr>
          <p:nvPr/>
        </p:nvPicPr>
        <p:blipFill>
          <a:blip r:embed="rId2">
            <a:extLst>
              <a:ext uri="{28A0092B-C50C-407E-A947-70E740481C1C}">
                <a14:useLocalDpi xmlns:a14="http://schemas.microsoft.com/office/drawing/2010/main" val="0"/>
              </a:ext>
            </a:extLst>
          </a:blip>
          <a:srcRect l="13975" r="13975"/>
          <a:stretch>
            <a:fillRect/>
          </a:stretch>
        </p:blipFill>
        <p:spPr bwMode="auto">
          <a:xfrm flipH="1">
            <a:off x="8331198" y="205740"/>
            <a:ext cx="3529013" cy="6249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4310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ED4F509-DA89-4BE2-8005-1522E7278347}"/>
              </a:ext>
            </a:extLst>
          </p:cNvPr>
          <p:cNvSpPr>
            <a:spLocks noGrp="1"/>
          </p:cNvSpPr>
          <p:nvPr>
            <p:ph type="body" sz="quarter" idx="11"/>
          </p:nvPr>
        </p:nvSpPr>
        <p:spPr>
          <a:xfrm>
            <a:off x="579120" y="1100226"/>
            <a:ext cx="11033760" cy="516608"/>
          </a:xfrm>
        </p:spPr>
        <p:txBody>
          <a:bodyPr/>
          <a:lstStyle/>
          <a:p>
            <a:r>
              <a:rPr lang="en-US" dirty="0"/>
              <a:t>Concurrency is defined as “Queries in Flight” at any given point-in-time.</a:t>
            </a:r>
          </a:p>
        </p:txBody>
      </p:sp>
      <p:sp>
        <p:nvSpPr>
          <p:cNvPr id="6" name="Title 5">
            <a:extLst>
              <a:ext uri="{FF2B5EF4-FFF2-40B4-BE49-F238E27FC236}">
                <a16:creationId xmlns:a16="http://schemas.microsoft.com/office/drawing/2014/main" id="{0557C3A8-78D0-4480-888E-97B9A2083934}"/>
              </a:ext>
            </a:extLst>
          </p:cNvPr>
          <p:cNvSpPr>
            <a:spLocks noGrp="1"/>
          </p:cNvSpPr>
          <p:nvPr>
            <p:ph type="title"/>
          </p:nvPr>
        </p:nvSpPr>
        <p:spPr>
          <a:xfrm>
            <a:off x="504825" y="496492"/>
            <a:ext cx="11277600" cy="1409700"/>
          </a:xfrm>
        </p:spPr>
        <p:txBody>
          <a:bodyPr/>
          <a:lstStyle/>
          <a:p>
            <a:r>
              <a:rPr lang="en-US" dirty="0"/>
              <a:t>Concurrency Levels</a:t>
            </a:r>
          </a:p>
        </p:txBody>
      </p:sp>
      <p:sp>
        <p:nvSpPr>
          <p:cNvPr id="21" name="Footer Placeholder 4">
            <a:extLst>
              <a:ext uri="{FF2B5EF4-FFF2-40B4-BE49-F238E27FC236}">
                <a16:creationId xmlns:a16="http://schemas.microsoft.com/office/drawing/2014/main" id="{A0CC6C8C-7477-42B6-A523-5002CF174B21}"/>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
        <p:nvSpPr>
          <p:cNvPr id="24" name="Rectangle 23">
            <a:extLst>
              <a:ext uri="{FF2B5EF4-FFF2-40B4-BE49-F238E27FC236}">
                <a16:creationId xmlns:a16="http://schemas.microsoft.com/office/drawing/2014/main" id="{7C22E201-B570-6344-B8D0-DFDF2D97305A}"/>
              </a:ext>
            </a:extLst>
          </p:cNvPr>
          <p:cNvSpPr/>
          <p:nvPr/>
        </p:nvSpPr>
        <p:spPr>
          <a:xfrm>
            <a:off x="314324" y="1728148"/>
            <a:ext cx="7186613" cy="46726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--concurrency2.png}}</a:t>
            </a:r>
          </a:p>
          <a:p>
            <a:pPr algn="l"/>
            <a:endParaRPr lang="en-US" dirty="0">
              <a:solidFill>
                <a:schemeClr val="accent6"/>
              </a:solidFill>
            </a:endParaRPr>
          </a:p>
        </p:txBody>
      </p:sp>
      <p:sp>
        <p:nvSpPr>
          <p:cNvPr id="25" name="Rectangle 24">
            <a:extLst>
              <a:ext uri="{FF2B5EF4-FFF2-40B4-BE49-F238E27FC236}">
                <a16:creationId xmlns:a16="http://schemas.microsoft.com/office/drawing/2014/main" id="{0E564444-58AF-F247-9578-6140A5415635}"/>
              </a:ext>
            </a:extLst>
          </p:cNvPr>
          <p:cNvSpPr/>
          <p:nvPr/>
        </p:nvSpPr>
        <p:spPr>
          <a:xfrm>
            <a:off x="150017" y="1637664"/>
            <a:ext cx="7515225" cy="4824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4" name="TextBox 3">
            <a:extLst>
              <a:ext uri="{FF2B5EF4-FFF2-40B4-BE49-F238E27FC236}">
                <a16:creationId xmlns:a16="http://schemas.microsoft.com/office/drawing/2014/main" id="{C714D30F-EE13-644E-8A20-E84D953B5017}"/>
              </a:ext>
            </a:extLst>
          </p:cNvPr>
          <p:cNvSpPr txBox="1"/>
          <p:nvPr/>
        </p:nvSpPr>
        <p:spPr>
          <a:xfrm>
            <a:off x="8070596" y="1616834"/>
            <a:ext cx="3807080" cy="3970318"/>
          </a:xfrm>
          <a:prstGeom prst="rect">
            <a:avLst/>
          </a:prstGeom>
          <a:noFill/>
        </p:spPr>
        <p:txBody>
          <a:bodyPr wrap="square" rtlCol="0">
            <a:spAutoFit/>
          </a:bodyPr>
          <a:lstStyle/>
          <a:p>
            <a:r>
              <a:rPr lang="en-US" sz="1400" dirty="0"/>
              <a:t>Unlike most other performance metrics, </a:t>
            </a:r>
            <a:r>
              <a:rPr lang="en-US" sz="1400" b="1" dirty="0"/>
              <a:t>Concurrency is a point-in-time measure</a:t>
            </a:r>
            <a:r>
              <a:rPr lang="en-US" sz="1400" dirty="0"/>
              <a:t>, meaning it cannot be aggregated. The logic takes one observation per second, adding up all queries-in-flight for that observation.  Hence Concurrency is reported in Percentiles of observations, i.e., 80% of observations were found under the “80</a:t>
            </a:r>
            <a:r>
              <a:rPr lang="en-US" sz="1400" baseline="30000" dirty="0"/>
              <a:t>th</a:t>
            </a:r>
            <a:r>
              <a:rPr lang="en-US" sz="1400" dirty="0"/>
              <a:t> Percentile” line.</a:t>
            </a:r>
          </a:p>
          <a:p>
            <a:endParaRPr lang="en-US" sz="1400" dirty="0"/>
          </a:p>
          <a:p>
            <a:r>
              <a:rPr lang="en-US" sz="1400" dirty="0"/>
              <a:t>The Absolute Max contains all observations but can be well above the 95% Percentile.  This usually happens when ETL is time-bound, and a high number of jobs are all released at once, causing a momentary spike in Concurrency.   </a:t>
            </a:r>
          </a:p>
          <a:p>
            <a:endParaRPr lang="en-US" sz="1400" dirty="0"/>
          </a:p>
          <a:p>
            <a:r>
              <a:rPr lang="en-US" sz="1400" dirty="0"/>
              <a:t>Without the ability to absorb these spikes, workloads would crash or become delayed.</a:t>
            </a:r>
          </a:p>
        </p:txBody>
      </p:sp>
    </p:spTree>
    <p:extLst>
      <p:ext uri="{BB962C8B-B14F-4D97-AF65-F5344CB8AC3E}">
        <p14:creationId xmlns:p14="http://schemas.microsoft.com/office/powerpoint/2010/main" val="62132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610702-26BD-4CB6-BBFF-3A5D092211B7}"/>
              </a:ext>
            </a:extLst>
          </p:cNvPr>
          <p:cNvSpPr>
            <a:spLocks noGrp="1"/>
          </p:cNvSpPr>
          <p:nvPr>
            <p:ph type="title"/>
          </p:nvPr>
        </p:nvSpPr>
        <p:spPr>
          <a:xfrm>
            <a:off x="575310" y="395492"/>
            <a:ext cx="11041380" cy="813548"/>
          </a:xfrm>
        </p:spPr>
        <p:txBody>
          <a:bodyPr/>
          <a:lstStyle/>
          <a:p>
            <a:r>
              <a:rPr lang="en-US"/>
              <a:t>Daily Queries Throughput</a:t>
            </a:r>
          </a:p>
        </p:txBody>
      </p:sp>
      <p:sp>
        <p:nvSpPr>
          <p:cNvPr id="22" name="Rectangle 21">
            <a:extLst>
              <a:ext uri="{FF2B5EF4-FFF2-40B4-BE49-F238E27FC236}">
                <a16:creationId xmlns:a16="http://schemas.microsoft.com/office/drawing/2014/main" id="{46767177-95A9-1F45-BCE7-C876CC1C752A}"/>
              </a:ext>
            </a:extLst>
          </p:cNvPr>
          <p:cNvSpPr/>
          <p:nvPr/>
        </p:nvSpPr>
        <p:spPr>
          <a:xfrm>
            <a:off x="589824" y="2322285"/>
            <a:ext cx="109728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t>
            </a:r>
            <a:r>
              <a:rPr lang="en-US" dirty="0" err="1">
                <a:solidFill>
                  <a:schemeClr val="accent6"/>
                </a:solidFill>
              </a:rPr>
              <a:t>daily_query_throughput.png</a:t>
            </a:r>
            <a:r>
              <a:rPr lang="en-US" dirty="0">
                <a:solidFill>
                  <a:schemeClr val="accent6"/>
                </a:solidFill>
              </a:rPr>
              <a:t>}}</a:t>
            </a:r>
          </a:p>
          <a:p>
            <a:pPr algn="l"/>
            <a:endParaRPr lang="en-US" dirty="0">
              <a:solidFill>
                <a:schemeClr val="accent6"/>
              </a:solidFill>
            </a:endParaRPr>
          </a:p>
        </p:txBody>
      </p:sp>
      <p:sp>
        <p:nvSpPr>
          <p:cNvPr id="23" name="Rectangle 22">
            <a:extLst>
              <a:ext uri="{FF2B5EF4-FFF2-40B4-BE49-F238E27FC236}">
                <a16:creationId xmlns:a16="http://schemas.microsoft.com/office/drawing/2014/main" id="{84B4DE52-24AF-4E4F-9664-56CCE9D363DB}"/>
              </a:ext>
            </a:extLst>
          </p:cNvPr>
          <p:cNvSpPr/>
          <p:nvPr/>
        </p:nvSpPr>
        <p:spPr>
          <a:xfrm>
            <a:off x="589824" y="2322285"/>
            <a:ext cx="10972800" cy="365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30" name="TextBox 29">
            <a:extLst>
              <a:ext uri="{FF2B5EF4-FFF2-40B4-BE49-F238E27FC236}">
                <a16:creationId xmlns:a16="http://schemas.microsoft.com/office/drawing/2014/main" id="{CECF0349-9908-964A-9919-AB5A5A9E421D}"/>
              </a:ext>
            </a:extLst>
          </p:cNvPr>
          <p:cNvSpPr txBox="1"/>
          <p:nvPr/>
        </p:nvSpPr>
        <p:spPr>
          <a:xfrm>
            <a:off x="401781" y="1169147"/>
            <a:ext cx="10764983" cy="813548"/>
          </a:xfrm>
          <a:prstGeom prst="rect">
            <a:avLst/>
          </a:prstGeom>
          <a:noFill/>
        </p:spPr>
        <p:txBody>
          <a:bodyPr wrap="square" lIns="182880" tIns="182880" rIns="182880" bIns="182880" rtlCol="0" anchor="t" anchorCtr="0">
            <a:noAutofit/>
          </a:bodyPr>
          <a:lstStyle/>
          <a:p>
            <a:r>
              <a:rPr lang="en-PH" sz="2000" dirty="0"/>
              <a:t>Average {{</a:t>
            </a:r>
            <a:r>
              <a:rPr lang="en-PH" sz="2000" dirty="0" err="1"/>
              <a:t>val:vhc</a:t>
            </a:r>
            <a:r>
              <a:rPr lang="en-PH" sz="2000" dirty="0"/>
              <a:t>--</a:t>
            </a:r>
            <a:r>
              <a:rPr lang="en-PH" sz="2000" dirty="0" err="1"/>
              <a:t>query_counts.csv</a:t>
            </a:r>
            <a:r>
              <a:rPr lang="en-PH" sz="2000" dirty="0"/>
              <a:t>[1:6]}}M per day. {{</a:t>
            </a:r>
            <a:r>
              <a:rPr lang="en-PH" sz="2000" dirty="0" err="1"/>
              <a:t>val:vhc</a:t>
            </a:r>
            <a:r>
              <a:rPr lang="en-PH" sz="2000" dirty="0"/>
              <a:t>--</a:t>
            </a:r>
            <a:r>
              <a:rPr lang="en-PH" sz="2000" dirty="0" err="1"/>
              <a:t>query_counts.csv</a:t>
            </a:r>
            <a:r>
              <a:rPr lang="en-PH" sz="2000" dirty="0"/>
              <a:t>[1:14]}} % of the queries are sub-second</a:t>
            </a:r>
          </a:p>
        </p:txBody>
      </p:sp>
    </p:spTree>
    <p:custDataLst>
      <p:tags r:id="rId1"/>
    </p:custDataLst>
    <p:extLst>
      <p:ext uri="{BB962C8B-B14F-4D97-AF65-F5344CB8AC3E}">
        <p14:creationId xmlns:p14="http://schemas.microsoft.com/office/powerpoint/2010/main" val="3977435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3D1BC37-4209-674D-8F3F-1F67EBAACF4B}"/>
              </a:ext>
            </a:extLst>
          </p:cNvPr>
          <p:cNvSpPr/>
          <p:nvPr/>
        </p:nvSpPr>
        <p:spPr>
          <a:xfrm>
            <a:off x="697790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a:spcBef>
                <a:spcPts val="600"/>
              </a:spcBef>
              <a:spcAft>
                <a:spcPts val="600"/>
              </a:spcAft>
            </a:pPr>
            <a:r>
              <a:rPr lang="en-US" b="1" dirty="0">
                <a:solidFill>
                  <a:schemeClr val="tx2"/>
                </a:solidFill>
              </a:rPr>
              <a:t>Inbound</a:t>
            </a:r>
            <a:endParaRPr lang="en-US" sz="4000" dirty="0">
              <a:solidFill>
                <a:schemeClr val="tx2"/>
              </a:solidFill>
              <a:latin typeface="+mj-lt"/>
            </a:endParaRPr>
          </a:p>
          <a:p>
            <a:pPr>
              <a:spcBef>
                <a:spcPts val="600"/>
              </a:spcBef>
              <a:spcAft>
                <a:spcPts val="600"/>
              </a:spcAft>
            </a:pPr>
            <a:r>
              <a:rPr lang="en-US" sz="1000" dirty="0">
                <a:solidFill>
                  <a:schemeClr val="tx2"/>
                </a:solidFill>
              </a:rPr>
              <a:t>In general, inbound data traffic is significantly lower than outbound traffic for customers, as Vantage excels at large scale analytics in a read-once, use-many architecture.</a:t>
            </a:r>
          </a:p>
        </p:txBody>
      </p:sp>
      <p:sp>
        <p:nvSpPr>
          <p:cNvPr id="36" name="Rectangle 35">
            <a:extLst>
              <a:ext uri="{FF2B5EF4-FFF2-40B4-BE49-F238E27FC236}">
                <a16:creationId xmlns:a16="http://schemas.microsoft.com/office/drawing/2014/main" id="{EC699360-7A43-3E4B-985D-F474897FDFFE}"/>
              </a:ext>
            </a:extLst>
          </p:cNvPr>
          <p:cNvSpPr/>
          <p:nvPr/>
        </p:nvSpPr>
        <p:spPr>
          <a:xfrm>
            <a:off x="939165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lvl="0">
              <a:spcBef>
                <a:spcPts val="600"/>
              </a:spcBef>
              <a:spcAft>
                <a:spcPts val="600"/>
              </a:spcAft>
            </a:pPr>
            <a:r>
              <a:rPr lang="en-PH" b="1" dirty="0">
                <a:solidFill>
                  <a:srgbClr val="384951"/>
                </a:solidFill>
              </a:rPr>
              <a:t>Outbound</a:t>
            </a:r>
          </a:p>
          <a:p>
            <a:pPr lvl="0">
              <a:spcBef>
                <a:spcPts val="600"/>
              </a:spcBef>
              <a:spcAft>
                <a:spcPts val="600"/>
              </a:spcAft>
            </a:pPr>
            <a:r>
              <a:rPr lang="en-US" sz="1000" dirty="0">
                <a:solidFill>
                  <a:srgbClr val="384951"/>
                </a:solidFill>
              </a:rPr>
              <a:t>The outbound traffic is helpful in calculating data egress cost after moving to the cloud. Also helps customers to understand where the data gravity lies in the Ecosystem.</a:t>
            </a:r>
          </a:p>
        </p:txBody>
      </p:sp>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p:txBody>
          <a:bodyPr/>
          <a:lstStyle/>
          <a:p>
            <a:r>
              <a:rPr lang="en-US"/>
              <a:t>Daily Data Transfers</a:t>
            </a:r>
          </a:p>
        </p:txBody>
      </p:sp>
      <p:sp>
        <p:nvSpPr>
          <p:cNvPr id="21" name="Rectangle 20">
            <a:extLst>
              <a:ext uri="{FF2B5EF4-FFF2-40B4-BE49-F238E27FC236}">
                <a16:creationId xmlns:a16="http://schemas.microsoft.com/office/drawing/2014/main" id="{0076F88A-4898-1743-ADAE-4D4EB6DFDD3D}"/>
              </a:ext>
            </a:extLst>
          </p:cNvPr>
          <p:cNvSpPr/>
          <p:nvPr/>
        </p:nvSpPr>
        <p:spPr>
          <a:xfrm>
            <a:off x="393539" y="1851949"/>
            <a:ext cx="6399461" cy="411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data_transfer.png</a:t>
            </a:r>
            <a:r>
              <a:rPr lang="en-US" dirty="0">
                <a:solidFill>
                  <a:schemeClr val="tx1"/>
                </a:solidFill>
              </a:rPr>
              <a:t>}}</a:t>
            </a:r>
          </a:p>
        </p:txBody>
      </p:sp>
      <p:sp>
        <p:nvSpPr>
          <p:cNvPr id="23" name="Rectangle 22">
            <a:extLst>
              <a:ext uri="{FF2B5EF4-FFF2-40B4-BE49-F238E27FC236}">
                <a16:creationId xmlns:a16="http://schemas.microsoft.com/office/drawing/2014/main" id="{81495D92-6F9D-BA4C-B5DD-EEEA2ABE570C}"/>
              </a:ext>
            </a:extLst>
          </p:cNvPr>
          <p:cNvSpPr/>
          <p:nvPr/>
        </p:nvSpPr>
        <p:spPr>
          <a:xfrm>
            <a:off x="393539" y="1851949"/>
            <a:ext cx="6399461" cy="411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grpSp>
        <p:nvGrpSpPr>
          <p:cNvPr id="25" name="Group 24">
            <a:extLst>
              <a:ext uri="{FF2B5EF4-FFF2-40B4-BE49-F238E27FC236}">
                <a16:creationId xmlns:a16="http://schemas.microsoft.com/office/drawing/2014/main" id="{71F7FEAD-18EE-1B47-A0A4-0EE22D49826D}"/>
              </a:ext>
            </a:extLst>
          </p:cNvPr>
          <p:cNvGrpSpPr/>
          <p:nvPr/>
        </p:nvGrpSpPr>
        <p:grpSpPr>
          <a:xfrm>
            <a:off x="7345624" y="2768450"/>
            <a:ext cx="198120" cy="320040"/>
            <a:chOff x="6520434" y="3225546"/>
            <a:chExt cx="198120" cy="320040"/>
          </a:xfrm>
          <a:solidFill>
            <a:schemeClr val="accent3"/>
          </a:solidFill>
        </p:grpSpPr>
        <p:sp>
          <p:nvSpPr>
            <p:cNvPr id="26" name="Freeform 25">
              <a:extLst>
                <a:ext uri="{FF2B5EF4-FFF2-40B4-BE49-F238E27FC236}">
                  <a16:creationId xmlns:a16="http://schemas.microsoft.com/office/drawing/2014/main" id="{E0A95FF6-026C-ED4A-800F-F53E8DF01A74}"/>
                </a:ext>
              </a:extLst>
            </p:cNvPr>
            <p:cNvSpPr/>
            <p:nvPr/>
          </p:nvSpPr>
          <p:spPr>
            <a:xfrm>
              <a:off x="6540246" y="3377946"/>
              <a:ext cx="152400" cy="167640"/>
            </a:xfrm>
            <a:custGeom>
              <a:avLst/>
              <a:gdLst>
                <a:gd name="connsiteX0" fmla="*/ 98298 w 152400"/>
                <a:gd name="connsiteY0" fmla="*/ 96774 h 167640"/>
                <a:gd name="connsiteX1" fmla="*/ 98298 w 152400"/>
                <a:gd name="connsiteY1" fmla="*/ 11430 h 167640"/>
                <a:gd name="connsiteX2" fmla="*/ 67818 w 152400"/>
                <a:gd name="connsiteY2" fmla="*/ 11430 h 167640"/>
                <a:gd name="connsiteX3" fmla="*/ 67818 w 152400"/>
                <a:gd name="connsiteY3" fmla="*/ 96774 h 167640"/>
                <a:gd name="connsiteX4" fmla="*/ 32766 w 152400"/>
                <a:gd name="connsiteY4" fmla="*/ 61722 h 167640"/>
                <a:gd name="connsiteX5" fmla="*/ 11430 w 152400"/>
                <a:gd name="connsiteY5" fmla="*/ 83058 h 167640"/>
                <a:gd name="connsiteX6" fmla="*/ 83058 w 152400"/>
                <a:gd name="connsiteY6" fmla="*/ 156210 h 167640"/>
                <a:gd name="connsiteX7" fmla="*/ 154686 w 152400"/>
                <a:gd name="connsiteY7" fmla="*/ 83058 h 167640"/>
                <a:gd name="connsiteX8" fmla="*/ 133350 w 152400"/>
                <a:gd name="connsiteY8" fmla="*/ 61722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98298" y="96774"/>
                  </a:moveTo>
                  <a:lnTo>
                    <a:pt x="98298" y="11430"/>
                  </a:lnTo>
                  <a:lnTo>
                    <a:pt x="67818" y="11430"/>
                  </a:lnTo>
                  <a:lnTo>
                    <a:pt x="67818" y="96774"/>
                  </a:lnTo>
                  <a:lnTo>
                    <a:pt x="32766" y="61722"/>
                  </a:lnTo>
                  <a:lnTo>
                    <a:pt x="11430" y="83058"/>
                  </a:lnTo>
                  <a:lnTo>
                    <a:pt x="83058" y="156210"/>
                  </a:lnTo>
                  <a:lnTo>
                    <a:pt x="154686" y="83058"/>
                  </a:lnTo>
                  <a:lnTo>
                    <a:pt x="133350" y="61722"/>
                  </a:lnTo>
                  <a:close/>
                </a:path>
              </a:pathLst>
            </a:custGeom>
            <a:grpFill/>
            <a:ln w="952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3115EF07-4DE4-F34A-9AB8-5811F67B92CD}"/>
                </a:ext>
              </a:extLst>
            </p:cNvPr>
            <p:cNvSpPr/>
            <p:nvPr/>
          </p:nvSpPr>
          <p:spPr>
            <a:xfrm>
              <a:off x="6520434" y="331698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606E1190-3B5A-CE46-B4CF-7F93D76E7287}"/>
                </a:ext>
              </a:extLst>
            </p:cNvPr>
            <p:cNvSpPr/>
            <p:nvPr/>
          </p:nvSpPr>
          <p:spPr>
            <a:xfrm>
              <a:off x="6520434" y="327126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A4401B3-BF56-A342-AABF-A95606AA3437}"/>
                </a:ext>
              </a:extLst>
            </p:cNvPr>
            <p:cNvSpPr/>
            <p:nvPr/>
          </p:nvSpPr>
          <p:spPr>
            <a:xfrm>
              <a:off x="6520434" y="322554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grpSp>
        <p:nvGrpSpPr>
          <p:cNvPr id="30" name="Group 29">
            <a:extLst>
              <a:ext uri="{FF2B5EF4-FFF2-40B4-BE49-F238E27FC236}">
                <a16:creationId xmlns:a16="http://schemas.microsoft.com/office/drawing/2014/main" id="{EC88CA49-B809-9F4B-9D9A-4C22C29C0EEA}"/>
              </a:ext>
            </a:extLst>
          </p:cNvPr>
          <p:cNvGrpSpPr/>
          <p:nvPr/>
        </p:nvGrpSpPr>
        <p:grpSpPr>
          <a:xfrm>
            <a:off x="9751611" y="2768450"/>
            <a:ext cx="198120" cy="313944"/>
            <a:chOff x="7599426" y="3220974"/>
            <a:chExt cx="198120" cy="313944"/>
          </a:xfrm>
          <a:solidFill>
            <a:schemeClr val="tx2"/>
          </a:solidFill>
        </p:grpSpPr>
        <p:sp>
          <p:nvSpPr>
            <p:cNvPr id="31" name="Freeform 30">
              <a:extLst>
                <a:ext uri="{FF2B5EF4-FFF2-40B4-BE49-F238E27FC236}">
                  <a16:creationId xmlns:a16="http://schemas.microsoft.com/office/drawing/2014/main" id="{397BB7A7-D8E2-4347-BDBE-08B77E44464F}"/>
                </a:ext>
              </a:extLst>
            </p:cNvPr>
            <p:cNvSpPr/>
            <p:nvPr/>
          </p:nvSpPr>
          <p:spPr>
            <a:xfrm>
              <a:off x="7619238" y="3367278"/>
              <a:ext cx="152400" cy="167640"/>
            </a:xfrm>
            <a:custGeom>
              <a:avLst/>
              <a:gdLst>
                <a:gd name="connsiteX0" fmla="*/ 11430 w 152400"/>
                <a:gd name="connsiteY0" fmla="*/ 83058 h 167640"/>
                <a:gd name="connsiteX1" fmla="*/ 32766 w 152400"/>
                <a:gd name="connsiteY1" fmla="*/ 105918 h 167640"/>
                <a:gd name="connsiteX2" fmla="*/ 67818 w 152400"/>
                <a:gd name="connsiteY2" fmla="*/ 70866 h 167640"/>
                <a:gd name="connsiteX3" fmla="*/ 67818 w 152400"/>
                <a:gd name="connsiteY3" fmla="*/ 169926 h 167640"/>
                <a:gd name="connsiteX4" fmla="*/ 98298 w 152400"/>
                <a:gd name="connsiteY4" fmla="*/ 169926 h 167640"/>
                <a:gd name="connsiteX5" fmla="*/ 98298 w 152400"/>
                <a:gd name="connsiteY5" fmla="*/ 70866 h 167640"/>
                <a:gd name="connsiteX6" fmla="*/ 133350 w 152400"/>
                <a:gd name="connsiteY6" fmla="*/ 105918 h 167640"/>
                <a:gd name="connsiteX7" fmla="*/ 154686 w 152400"/>
                <a:gd name="connsiteY7" fmla="*/ 83058 h 167640"/>
                <a:gd name="connsiteX8" fmla="*/ 83058 w 152400"/>
                <a:gd name="connsiteY8" fmla="*/ 1143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11430" y="83058"/>
                  </a:moveTo>
                  <a:lnTo>
                    <a:pt x="32766" y="105918"/>
                  </a:lnTo>
                  <a:lnTo>
                    <a:pt x="67818" y="70866"/>
                  </a:lnTo>
                  <a:lnTo>
                    <a:pt x="67818" y="169926"/>
                  </a:lnTo>
                  <a:lnTo>
                    <a:pt x="98298" y="169926"/>
                  </a:lnTo>
                  <a:lnTo>
                    <a:pt x="98298" y="70866"/>
                  </a:lnTo>
                  <a:lnTo>
                    <a:pt x="133350" y="105918"/>
                  </a:lnTo>
                  <a:lnTo>
                    <a:pt x="154686" y="83058"/>
                  </a:lnTo>
                  <a:lnTo>
                    <a:pt x="83058" y="11430"/>
                  </a:lnTo>
                  <a:close/>
                </a:path>
              </a:pathLst>
            </a:custGeom>
            <a:grpFill/>
            <a:ln w="952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DBA4A4C-142D-1E4C-BF25-D736B1D76FA3}"/>
                </a:ext>
              </a:extLst>
            </p:cNvPr>
            <p:cNvSpPr/>
            <p:nvPr/>
          </p:nvSpPr>
          <p:spPr>
            <a:xfrm>
              <a:off x="7599426" y="331241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72AA8094-881C-4C4C-8B61-9A38481274F5}"/>
                </a:ext>
              </a:extLst>
            </p:cNvPr>
            <p:cNvSpPr/>
            <p:nvPr/>
          </p:nvSpPr>
          <p:spPr>
            <a:xfrm>
              <a:off x="7599426" y="326669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5E3A9C7F-46A7-6D4C-BB50-B1F17BD25A90}"/>
                </a:ext>
              </a:extLst>
            </p:cNvPr>
            <p:cNvSpPr/>
            <p:nvPr/>
          </p:nvSpPr>
          <p:spPr>
            <a:xfrm>
              <a:off x="7599426" y="322097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3065300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7BBDE89-C0E9-E14D-A8AC-13CD275DB371}"/>
              </a:ext>
            </a:extLst>
          </p:cNvPr>
          <p:cNvSpPr/>
          <p:nvPr/>
        </p:nvSpPr>
        <p:spPr>
          <a:xfrm>
            <a:off x="570631" y="1935399"/>
            <a:ext cx="6400800" cy="40588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t>
            </a:r>
            <a:r>
              <a:rPr lang="en-US" dirty="0" err="1">
                <a:solidFill>
                  <a:schemeClr val="accent6"/>
                </a:solidFill>
              </a:rPr>
              <a:t>join_frequency.png</a:t>
            </a:r>
            <a:r>
              <a:rPr lang="en-US" dirty="0">
                <a:solidFill>
                  <a:schemeClr val="accent6"/>
                </a:solidFill>
              </a:rPr>
              <a:t>}}</a:t>
            </a:r>
          </a:p>
          <a:p>
            <a:pPr algn="l"/>
            <a:endParaRPr lang="en-US" dirty="0">
              <a:solidFill>
                <a:schemeClr val="accent6"/>
              </a:solidFill>
            </a:endParaRPr>
          </a:p>
        </p:txBody>
      </p:sp>
      <p:sp>
        <p:nvSpPr>
          <p:cNvPr id="11" name="Text Placeholder 10">
            <a:extLst>
              <a:ext uri="{FF2B5EF4-FFF2-40B4-BE49-F238E27FC236}">
                <a16:creationId xmlns:a16="http://schemas.microsoft.com/office/drawing/2014/main" id="{DE8B76B5-63E9-48B1-BE30-AAE29FE068BC}"/>
              </a:ext>
            </a:extLst>
          </p:cNvPr>
          <p:cNvSpPr>
            <a:spLocks noGrp="1"/>
          </p:cNvSpPr>
          <p:nvPr>
            <p:ph type="body" sz="quarter" idx="13"/>
          </p:nvPr>
        </p:nvSpPr>
        <p:spPr>
          <a:xfrm>
            <a:off x="587482" y="1524602"/>
            <a:ext cx="5873779" cy="275099"/>
          </a:xfrm>
        </p:spPr>
        <p:txBody>
          <a:bodyPr anchor="ctr"/>
          <a:lstStyle/>
          <a:p>
            <a:r>
              <a:rPr lang="en-US" sz="1400" dirty="0">
                <a:solidFill>
                  <a:schemeClr val="tx1"/>
                </a:solidFill>
              </a:rPr>
              <a:t>Frequent Multi-Table JOINs</a:t>
            </a:r>
          </a:p>
        </p:txBody>
      </p:sp>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p:txBody>
          <a:bodyPr/>
          <a:lstStyle/>
          <a:p>
            <a:r>
              <a:rPr lang="en-US"/>
              <a:t>JOIN Frequency</a:t>
            </a:r>
          </a:p>
        </p:txBody>
      </p:sp>
      <p:sp>
        <p:nvSpPr>
          <p:cNvPr id="10" name="Rectangle 9">
            <a:extLst>
              <a:ext uri="{FF2B5EF4-FFF2-40B4-BE49-F238E27FC236}">
                <a16:creationId xmlns:a16="http://schemas.microsoft.com/office/drawing/2014/main" id="{7B6B93E7-4EAE-2844-AE81-7D361F303DF4}"/>
              </a:ext>
            </a:extLst>
          </p:cNvPr>
          <p:cNvSpPr/>
          <p:nvPr/>
        </p:nvSpPr>
        <p:spPr>
          <a:xfrm>
            <a:off x="7442200" y="1524602"/>
            <a:ext cx="4305300" cy="343235"/>
          </a:xfrm>
          <a:prstGeom prst="rect">
            <a:avLst/>
          </a:prstGeom>
        </p:spPr>
        <p:txBody>
          <a:bodyPr wrap="square">
            <a:spAutoFit/>
          </a:bodyPr>
          <a:lstStyle/>
          <a:p>
            <a:pPr lvl="0" defTabSz="914330">
              <a:lnSpc>
                <a:spcPct val="130000"/>
              </a:lnSpc>
              <a:spcBef>
                <a:spcPts val="1200"/>
              </a:spcBef>
              <a:defRPr/>
            </a:pPr>
            <a:r>
              <a:rPr lang="en-US" sz="1400" b="1" dirty="0">
                <a:solidFill>
                  <a:srgbClr val="384951"/>
                </a:solidFill>
              </a:rPr>
              <a:t>Achieving Strategic Goals via Tactical Queries</a:t>
            </a:r>
            <a:endParaRPr lang="en-US" sz="1600" b="1" dirty="0">
              <a:solidFill>
                <a:srgbClr val="384951"/>
              </a:solidFill>
            </a:endParaRPr>
          </a:p>
        </p:txBody>
      </p:sp>
      <p:sp>
        <p:nvSpPr>
          <p:cNvPr id="6" name="Rectangle 5">
            <a:extLst>
              <a:ext uri="{FF2B5EF4-FFF2-40B4-BE49-F238E27FC236}">
                <a16:creationId xmlns:a16="http://schemas.microsoft.com/office/drawing/2014/main" id="{4DBEE230-991D-5241-B037-35052886A81F}"/>
              </a:ext>
            </a:extLst>
          </p:cNvPr>
          <p:cNvSpPr/>
          <p:nvPr/>
        </p:nvSpPr>
        <p:spPr>
          <a:xfrm>
            <a:off x="7442200" y="1935399"/>
            <a:ext cx="4497050" cy="4272132"/>
          </a:xfrm>
          <a:prstGeom prst="rect">
            <a:avLst/>
          </a:prstGeom>
        </p:spPr>
        <p:txBody>
          <a:bodyPr wrap="square">
            <a:spAutoFit/>
          </a:bodyPr>
          <a:lstStyle/>
          <a:p>
            <a:pPr defTabSz="914330">
              <a:lnSpc>
                <a:spcPct val="130000"/>
              </a:lnSpc>
              <a:spcBef>
                <a:spcPts val="1200"/>
              </a:spcBef>
              <a:defRPr/>
            </a:pPr>
            <a:r>
              <a:rPr lang="en-US" sz="1100" b="1" dirty="0">
                <a:solidFill>
                  <a:srgbClr val="6B767D"/>
                </a:solidFill>
              </a:rPr>
              <a:t>Tactical queries are so low cost as to be essentially FREE</a:t>
            </a:r>
          </a:p>
          <a:p>
            <a:pPr lvl="0" defTabSz="914330">
              <a:lnSpc>
                <a:spcPct val="130000"/>
              </a:lnSpc>
              <a:spcBef>
                <a:spcPts val="1200"/>
              </a:spcBef>
              <a:defRPr/>
            </a:pPr>
            <a:r>
              <a:rPr lang="en-US" sz="1100" dirty="0">
                <a:solidFill>
                  <a:srgbClr val="6B767D"/>
                </a:solidFill>
              </a:rPr>
              <a:t>Single Table queries account for </a:t>
            </a:r>
            <a:r>
              <a:rPr lang="en-US" sz="1100" b="1" dirty="0">
                <a:solidFill>
                  <a:schemeClr val="accent1"/>
                </a:solidFill>
              </a:rPr>
              <a:t>{{</a:t>
            </a:r>
            <a:r>
              <a:rPr lang="en-US" sz="1100" b="1" dirty="0" err="1">
                <a:solidFill>
                  <a:schemeClr val="accent1"/>
                </a:solidFill>
              </a:rPr>
              <a:t>val:vhc</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[1:8]}} </a:t>
            </a:r>
            <a:r>
              <a:rPr lang="en-US" sz="1100" dirty="0">
                <a:solidFill>
                  <a:srgbClr val="6B767D"/>
                </a:solidFill>
              </a:rPr>
              <a:t>of the total workload but only consume </a:t>
            </a:r>
            <a:r>
              <a:rPr lang="en-US" sz="1100" b="1" dirty="0">
                <a:solidFill>
                  <a:schemeClr val="accent1"/>
                </a:solidFill>
              </a:rPr>
              <a:t>{{</a:t>
            </a:r>
            <a:r>
              <a:rPr lang="en-US" sz="1100" b="1" dirty="0" err="1">
                <a:solidFill>
                  <a:schemeClr val="accent1"/>
                </a:solidFill>
              </a:rPr>
              <a:t>val:vhc</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[1:21]}} </a:t>
            </a:r>
            <a:r>
              <a:rPr lang="en-US" sz="1100" dirty="0">
                <a:solidFill>
                  <a:srgbClr val="6B767D"/>
                </a:solidFill>
              </a:rPr>
              <a:t>of the total CPU. This efficiency enables millions of operational queries to be executed without impacting more complex strategic queries. The SLAs of all the workloads can be guaranteed through Teradata’s Advanced Workload Management capabilities.</a:t>
            </a:r>
          </a:p>
          <a:p>
            <a:pPr lvl="0" defTabSz="914330">
              <a:lnSpc>
                <a:spcPct val="130000"/>
              </a:lnSpc>
              <a:spcBef>
                <a:spcPts val="1200"/>
              </a:spcBef>
              <a:defRPr/>
            </a:pPr>
            <a:r>
              <a:rPr lang="en-US" sz="1100" dirty="0">
                <a:solidFill>
                  <a:srgbClr val="6B767D"/>
                </a:solidFill>
              </a:rPr>
              <a:t>Whilst the number of queries involving 6 or more tables represent only </a:t>
            </a:r>
            <a:r>
              <a:rPr lang="en-US" sz="1100" b="1" dirty="0">
                <a:solidFill>
                  <a:schemeClr val="accent1"/>
                </a:solidFill>
              </a:rPr>
              <a:t>{{</a:t>
            </a:r>
            <a:r>
              <a:rPr lang="en-US" sz="1100" b="1" dirty="0" err="1">
                <a:solidFill>
                  <a:schemeClr val="accent1"/>
                </a:solidFill>
              </a:rPr>
              <a:t>val:vhc</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[1:13]}} </a:t>
            </a:r>
            <a:r>
              <a:rPr lang="en-US" sz="1100" dirty="0">
                <a:solidFill>
                  <a:srgbClr val="6B767D"/>
                </a:solidFill>
              </a:rPr>
              <a:t>of the total volume, in absolute numbers this still equates to more than </a:t>
            </a:r>
            <a:r>
              <a:rPr lang="en-US" sz="1100" b="1" dirty="0">
                <a:solidFill>
                  <a:schemeClr val="accent1"/>
                </a:solidFill>
              </a:rPr>
              <a:t>{{</a:t>
            </a:r>
            <a:r>
              <a:rPr lang="en-US" sz="1100" b="1" dirty="0" err="1">
                <a:solidFill>
                  <a:schemeClr val="accent1"/>
                </a:solidFill>
              </a:rPr>
              <a:t>val:vhc</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[1:6]}} </a:t>
            </a:r>
            <a:r>
              <a:rPr lang="en-US" sz="1100" dirty="0">
                <a:solidFill>
                  <a:srgbClr val="6B767D"/>
                </a:solidFill>
              </a:rPr>
              <a:t>queries over </a:t>
            </a:r>
            <a:r>
              <a:rPr lang="en-US" sz="1100" b="1" dirty="0">
                <a:solidFill>
                  <a:schemeClr val="accent1"/>
                </a:solidFill>
              </a:rPr>
              <a:t>{{</a:t>
            </a:r>
            <a:r>
              <a:rPr lang="en-US" sz="1100" b="1" dirty="0" err="1">
                <a:solidFill>
                  <a:schemeClr val="accent1"/>
                </a:solidFill>
              </a:rPr>
              <a:t>val:vhc</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[1:27]}}</a:t>
            </a:r>
            <a:r>
              <a:rPr lang="en-US" sz="1100" b="1" dirty="0">
                <a:solidFill>
                  <a:srgbClr val="6B767D"/>
                </a:solidFill>
              </a:rPr>
              <a:t> </a:t>
            </a:r>
            <a:r>
              <a:rPr lang="en-US" sz="1100" dirty="0">
                <a:solidFill>
                  <a:srgbClr val="6B767D"/>
                </a:solidFill>
              </a:rPr>
              <a:t>days. These complex strategic queries deliver the analytic value for the Enterprise. </a:t>
            </a:r>
          </a:p>
          <a:p>
            <a:pPr lvl="0" defTabSz="914330">
              <a:lnSpc>
                <a:spcPct val="130000"/>
              </a:lnSpc>
              <a:spcBef>
                <a:spcPts val="1200"/>
              </a:spcBef>
            </a:pPr>
            <a:r>
              <a:rPr lang="en-US" sz="1100" dirty="0">
                <a:solidFill>
                  <a:srgbClr val="6B767D"/>
                </a:solidFill>
              </a:rPr>
              <a:t>40 years of optimizer improvements and world-class workload management allows this level of success performing true mixed workloads.</a:t>
            </a:r>
          </a:p>
        </p:txBody>
      </p:sp>
      <p:sp>
        <p:nvSpPr>
          <p:cNvPr id="8" name="Rectangle 7">
            <a:extLst>
              <a:ext uri="{FF2B5EF4-FFF2-40B4-BE49-F238E27FC236}">
                <a16:creationId xmlns:a16="http://schemas.microsoft.com/office/drawing/2014/main" id="{C7E41A62-A2A9-F64E-88C7-8C25D88C6049}"/>
              </a:ext>
            </a:extLst>
          </p:cNvPr>
          <p:cNvSpPr/>
          <p:nvPr/>
        </p:nvSpPr>
        <p:spPr>
          <a:xfrm>
            <a:off x="502676" y="1799701"/>
            <a:ext cx="6559860" cy="4407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56289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7BBDE89-C0E9-E14D-A8AC-13CD275DB371}"/>
              </a:ext>
            </a:extLst>
          </p:cNvPr>
          <p:cNvSpPr/>
          <p:nvPr/>
        </p:nvSpPr>
        <p:spPr>
          <a:xfrm>
            <a:off x="581255" y="1266896"/>
            <a:ext cx="10972800" cy="3749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--allocated_utilization_top50_databases_Allocated_CPU.png}}</a:t>
            </a:r>
          </a:p>
          <a:p>
            <a:pPr algn="l"/>
            <a:endParaRPr lang="en-US" dirty="0">
              <a:solidFill>
                <a:schemeClr val="accent6"/>
              </a:solidFill>
            </a:endParaRPr>
          </a:p>
        </p:txBody>
      </p:sp>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199" y="645256"/>
            <a:ext cx="11277600" cy="1409700"/>
          </a:xfrm>
        </p:spPr>
        <p:txBody>
          <a:bodyPr/>
          <a:lstStyle/>
          <a:p>
            <a:r>
              <a:rPr lang="en-US" dirty="0"/>
              <a:t>Allocation by Top 50 Databases – CPU</a:t>
            </a:r>
          </a:p>
        </p:txBody>
      </p:sp>
      <p:sp>
        <p:nvSpPr>
          <p:cNvPr id="8" name="Rectangle 7">
            <a:extLst>
              <a:ext uri="{FF2B5EF4-FFF2-40B4-BE49-F238E27FC236}">
                <a16:creationId xmlns:a16="http://schemas.microsoft.com/office/drawing/2014/main" id="{C7E41A62-A2A9-F64E-88C7-8C25D88C6049}"/>
              </a:ext>
            </a:extLst>
          </p:cNvPr>
          <p:cNvSpPr/>
          <p:nvPr/>
        </p:nvSpPr>
        <p:spPr>
          <a:xfrm>
            <a:off x="429275" y="1266896"/>
            <a:ext cx="11333449" cy="3815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4" name="TextBox 3">
            <a:extLst>
              <a:ext uri="{FF2B5EF4-FFF2-40B4-BE49-F238E27FC236}">
                <a16:creationId xmlns:a16="http://schemas.microsoft.com/office/drawing/2014/main" id="{AA026413-62E9-4442-8C9D-A8A988338917}"/>
              </a:ext>
            </a:extLst>
          </p:cNvPr>
          <p:cNvSpPr txBox="1"/>
          <p:nvPr/>
        </p:nvSpPr>
        <p:spPr>
          <a:xfrm>
            <a:off x="946289" y="5135526"/>
            <a:ext cx="10526233" cy="1077218"/>
          </a:xfrm>
          <a:prstGeom prst="rect">
            <a:avLst/>
          </a:prstGeom>
          <a:noFill/>
        </p:spPr>
        <p:txBody>
          <a:bodyPr wrap="square" rtlCol="0">
            <a:spAutoFit/>
          </a:bodyPr>
          <a:lstStyle/>
          <a:p>
            <a:r>
              <a:rPr lang="en-US" dirty="0"/>
              <a:t>Bars are raw aggregate utilization attributed by tables, then rolled up to Database.</a:t>
            </a:r>
          </a:p>
          <a:p>
            <a:r>
              <a:rPr lang="en-US" dirty="0"/>
              <a:t>Lines are average percent of instances attribution was applied to that Database.  </a:t>
            </a:r>
          </a:p>
          <a:p>
            <a:pPr marL="285750" indent="-285750">
              <a:buFont typeface="Arial" panose="020B0604020202020204" pitchFamily="34" charset="0"/>
              <a:buChar char="•"/>
            </a:pPr>
            <a:r>
              <a:rPr lang="en-US" sz="1400" dirty="0"/>
              <a:t>A lower number indicates queries are more frequently joined with tables outside of the database</a:t>
            </a:r>
          </a:p>
          <a:p>
            <a:pPr marL="285750" indent="-285750">
              <a:buFont typeface="Arial" panose="020B0604020202020204" pitchFamily="34" charset="0"/>
              <a:buChar char="•"/>
            </a:pPr>
            <a:r>
              <a:rPr lang="en-US" sz="1400" dirty="0"/>
              <a:t>A theoretical database that never participates in queries outside of itself would have an Attribution% of 100%</a:t>
            </a:r>
          </a:p>
        </p:txBody>
      </p:sp>
    </p:spTree>
    <p:custDataLst>
      <p:tags r:id="rId1"/>
    </p:custDataLst>
    <p:extLst>
      <p:ext uri="{BB962C8B-B14F-4D97-AF65-F5344CB8AC3E}">
        <p14:creationId xmlns:p14="http://schemas.microsoft.com/office/powerpoint/2010/main" val="162768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645256"/>
            <a:ext cx="11277600" cy="1409700"/>
          </a:xfrm>
        </p:spPr>
        <p:txBody>
          <a:bodyPr/>
          <a:lstStyle/>
          <a:p>
            <a:r>
              <a:rPr lang="en-US" dirty="0"/>
              <a:t>Allocation by Top 50 Databases – IO Count</a:t>
            </a:r>
          </a:p>
        </p:txBody>
      </p:sp>
      <p:sp>
        <p:nvSpPr>
          <p:cNvPr id="4" name="TextBox 3">
            <a:extLst>
              <a:ext uri="{FF2B5EF4-FFF2-40B4-BE49-F238E27FC236}">
                <a16:creationId xmlns:a16="http://schemas.microsoft.com/office/drawing/2014/main" id="{AA026413-62E9-4442-8C9D-A8A988338917}"/>
              </a:ext>
            </a:extLst>
          </p:cNvPr>
          <p:cNvSpPr txBox="1"/>
          <p:nvPr/>
        </p:nvSpPr>
        <p:spPr>
          <a:xfrm>
            <a:off x="946289" y="5135526"/>
            <a:ext cx="10526233" cy="1077218"/>
          </a:xfrm>
          <a:prstGeom prst="rect">
            <a:avLst/>
          </a:prstGeom>
          <a:noFill/>
        </p:spPr>
        <p:txBody>
          <a:bodyPr wrap="square" rtlCol="0">
            <a:spAutoFit/>
          </a:bodyPr>
          <a:lstStyle/>
          <a:p>
            <a:r>
              <a:rPr lang="en-US" dirty="0"/>
              <a:t>Bars are raw aggregate utilization attributed by tables, then rolled up to Database.</a:t>
            </a:r>
          </a:p>
          <a:p>
            <a:r>
              <a:rPr lang="en-US" dirty="0"/>
              <a:t>Lines are average percent of instances attribution was applied to that Database.  </a:t>
            </a:r>
          </a:p>
          <a:p>
            <a:pPr marL="285750" indent="-285750">
              <a:buFont typeface="Arial" panose="020B0604020202020204" pitchFamily="34" charset="0"/>
              <a:buChar char="•"/>
            </a:pPr>
            <a:r>
              <a:rPr lang="en-US" sz="1400" dirty="0"/>
              <a:t>A lower number indicates queries are more frequently joined with tables outside of the database</a:t>
            </a:r>
          </a:p>
          <a:p>
            <a:pPr marL="285750" indent="-285750">
              <a:buFont typeface="Arial" panose="020B0604020202020204" pitchFamily="34" charset="0"/>
              <a:buChar char="•"/>
            </a:pPr>
            <a:r>
              <a:rPr lang="en-US" sz="1400" dirty="0"/>
              <a:t>A theoretical database that never participates in queries outside of itself would have an Attribution% of 100%</a:t>
            </a:r>
          </a:p>
        </p:txBody>
      </p:sp>
      <p:sp>
        <p:nvSpPr>
          <p:cNvPr id="6" name="Rectangle 5">
            <a:extLst>
              <a:ext uri="{FF2B5EF4-FFF2-40B4-BE49-F238E27FC236}">
                <a16:creationId xmlns:a16="http://schemas.microsoft.com/office/drawing/2014/main" id="{B909F492-C256-D049-85F2-B38EF65593AD}"/>
              </a:ext>
            </a:extLst>
          </p:cNvPr>
          <p:cNvSpPr/>
          <p:nvPr/>
        </p:nvSpPr>
        <p:spPr>
          <a:xfrm>
            <a:off x="581255" y="1266895"/>
            <a:ext cx="10972800" cy="3749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--allocated_utilization_top50_databases_Allocated_IOCnt.png}}</a:t>
            </a:r>
          </a:p>
          <a:p>
            <a:pPr algn="l"/>
            <a:endParaRPr lang="en-US" dirty="0">
              <a:solidFill>
                <a:schemeClr val="accent6"/>
              </a:solidFill>
            </a:endParaRPr>
          </a:p>
        </p:txBody>
      </p:sp>
      <p:sp>
        <p:nvSpPr>
          <p:cNvPr id="7" name="Rectangle 6">
            <a:extLst>
              <a:ext uri="{FF2B5EF4-FFF2-40B4-BE49-F238E27FC236}">
                <a16:creationId xmlns:a16="http://schemas.microsoft.com/office/drawing/2014/main" id="{598A213B-FDE6-8E4D-850C-E4F94EC1AE05}"/>
              </a:ext>
            </a:extLst>
          </p:cNvPr>
          <p:cNvSpPr/>
          <p:nvPr/>
        </p:nvSpPr>
        <p:spPr>
          <a:xfrm>
            <a:off x="506538" y="1233681"/>
            <a:ext cx="11328460" cy="3815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181443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529739" y="645256"/>
            <a:ext cx="11277600" cy="1409700"/>
          </a:xfrm>
        </p:spPr>
        <p:txBody>
          <a:bodyPr/>
          <a:lstStyle/>
          <a:p>
            <a:r>
              <a:rPr lang="en-US" dirty="0"/>
              <a:t>Allocation by Top 50 Databases – IO GB / Throughput</a:t>
            </a:r>
          </a:p>
        </p:txBody>
      </p:sp>
      <p:sp>
        <p:nvSpPr>
          <p:cNvPr id="4" name="TextBox 3">
            <a:extLst>
              <a:ext uri="{FF2B5EF4-FFF2-40B4-BE49-F238E27FC236}">
                <a16:creationId xmlns:a16="http://schemas.microsoft.com/office/drawing/2014/main" id="{AA026413-62E9-4442-8C9D-A8A988338917}"/>
              </a:ext>
            </a:extLst>
          </p:cNvPr>
          <p:cNvSpPr txBox="1"/>
          <p:nvPr/>
        </p:nvSpPr>
        <p:spPr>
          <a:xfrm>
            <a:off x="946289" y="5135526"/>
            <a:ext cx="10526233" cy="1077218"/>
          </a:xfrm>
          <a:prstGeom prst="rect">
            <a:avLst/>
          </a:prstGeom>
          <a:noFill/>
        </p:spPr>
        <p:txBody>
          <a:bodyPr wrap="square" rtlCol="0">
            <a:spAutoFit/>
          </a:bodyPr>
          <a:lstStyle/>
          <a:p>
            <a:r>
              <a:rPr lang="en-US" dirty="0"/>
              <a:t>Bars are raw aggregate utilization attributed by tables, then rolled up to Database.</a:t>
            </a:r>
          </a:p>
          <a:p>
            <a:r>
              <a:rPr lang="en-US" dirty="0"/>
              <a:t>Lines are average percent of instances attribution was applied to that Database.  </a:t>
            </a:r>
          </a:p>
          <a:p>
            <a:pPr marL="285750" indent="-285750">
              <a:buFont typeface="Arial" panose="020B0604020202020204" pitchFamily="34" charset="0"/>
              <a:buChar char="•"/>
            </a:pPr>
            <a:r>
              <a:rPr lang="en-US" sz="1400" dirty="0"/>
              <a:t>A lower number indicates queries are more frequently joined with tables outside of the database</a:t>
            </a:r>
          </a:p>
          <a:p>
            <a:pPr marL="285750" indent="-285750">
              <a:buFont typeface="Arial" panose="020B0604020202020204" pitchFamily="34" charset="0"/>
              <a:buChar char="•"/>
            </a:pPr>
            <a:r>
              <a:rPr lang="en-US" sz="1400" dirty="0"/>
              <a:t>A theoretical database that never participates in queries outside of itself would have an Attribution% of 100%</a:t>
            </a:r>
          </a:p>
        </p:txBody>
      </p:sp>
      <p:sp>
        <p:nvSpPr>
          <p:cNvPr id="6" name="Rectangle 5">
            <a:extLst>
              <a:ext uri="{FF2B5EF4-FFF2-40B4-BE49-F238E27FC236}">
                <a16:creationId xmlns:a16="http://schemas.microsoft.com/office/drawing/2014/main" id="{22BEF80F-2A05-8F40-A696-EF57E6D36EFA}"/>
              </a:ext>
            </a:extLst>
          </p:cNvPr>
          <p:cNvSpPr/>
          <p:nvPr/>
        </p:nvSpPr>
        <p:spPr>
          <a:xfrm>
            <a:off x="581255" y="1266897"/>
            <a:ext cx="10972800" cy="3749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--allocated_utilization_top50_databases_Allocated_IOGB.png}}</a:t>
            </a:r>
          </a:p>
          <a:p>
            <a:pPr algn="l"/>
            <a:endParaRPr lang="en-US" dirty="0">
              <a:solidFill>
                <a:schemeClr val="accent6"/>
              </a:solidFill>
            </a:endParaRPr>
          </a:p>
        </p:txBody>
      </p:sp>
      <p:sp>
        <p:nvSpPr>
          <p:cNvPr id="7" name="Rectangle 6">
            <a:extLst>
              <a:ext uri="{FF2B5EF4-FFF2-40B4-BE49-F238E27FC236}">
                <a16:creationId xmlns:a16="http://schemas.microsoft.com/office/drawing/2014/main" id="{5EBD40B5-E550-B648-A26D-9BE6FD551AE7}"/>
              </a:ext>
            </a:extLst>
          </p:cNvPr>
          <p:cNvSpPr/>
          <p:nvPr/>
        </p:nvSpPr>
        <p:spPr>
          <a:xfrm>
            <a:off x="333801" y="1233682"/>
            <a:ext cx="11328460" cy="3815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357071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4EAEB4F3-3673-477F-A5A3-9374962449C4}"/>
              </a:ext>
            </a:extLst>
          </p:cNvPr>
          <p:cNvGraphicFramePr>
            <a:graphicFrameLocks noGrp="1"/>
          </p:cNvGraphicFramePr>
          <p:nvPr>
            <p:ph sz="quarter" idx="16"/>
            <p:extLst>
              <p:ext uri="{D42A27DB-BD31-4B8C-83A1-F6EECF244321}">
                <p14:modId xmlns:p14="http://schemas.microsoft.com/office/powerpoint/2010/main" val="1252082565"/>
              </p:ext>
            </p:extLst>
          </p:nvPr>
        </p:nvGraphicFramePr>
        <p:xfrm>
          <a:off x="575310" y="1558847"/>
          <a:ext cx="6543865" cy="4658666"/>
        </p:xfrm>
        <a:graphic>
          <a:graphicData uri="http://schemas.openxmlformats.org/drawingml/2006/table">
            <a:tbl>
              <a:tblPr firstRow="1" bandRow="1">
                <a:tableStyleId>{9DCAF9ED-07DC-4A11-8D7F-57B35C25682E}</a:tableStyleId>
              </a:tblPr>
              <a:tblGrid>
                <a:gridCol w="2513086">
                  <a:extLst>
                    <a:ext uri="{9D8B030D-6E8A-4147-A177-3AD203B41FA5}">
                      <a16:colId xmlns:a16="http://schemas.microsoft.com/office/drawing/2014/main" val="3418245233"/>
                    </a:ext>
                  </a:extLst>
                </a:gridCol>
                <a:gridCol w="1204463">
                  <a:extLst>
                    <a:ext uri="{9D8B030D-6E8A-4147-A177-3AD203B41FA5}">
                      <a16:colId xmlns:a16="http://schemas.microsoft.com/office/drawing/2014/main" val="251619454"/>
                    </a:ext>
                  </a:extLst>
                </a:gridCol>
                <a:gridCol w="1323717">
                  <a:extLst>
                    <a:ext uri="{9D8B030D-6E8A-4147-A177-3AD203B41FA5}">
                      <a16:colId xmlns:a16="http://schemas.microsoft.com/office/drawing/2014/main" val="2411404014"/>
                    </a:ext>
                  </a:extLst>
                </a:gridCol>
                <a:gridCol w="1502599">
                  <a:extLst>
                    <a:ext uri="{9D8B030D-6E8A-4147-A177-3AD203B41FA5}">
                      <a16:colId xmlns:a16="http://schemas.microsoft.com/office/drawing/2014/main" val="2576463153"/>
                    </a:ext>
                  </a:extLst>
                </a:gridCol>
              </a:tblGrid>
              <a:tr h="226558">
                <a:tc>
                  <a:txBody>
                    <a:bodyPr/>
                    <a:lstStyle/>
                    <a:p>
                      <a:pPr algn="l" fontAlgn="b">
                        <a:defRPr sz="800">
                          <a:solidFill>
                            <a:schemeClr val="bg1"/>
                          </a:solidFill>
                          <a:latin typeface="+mn-lt"/>
                        </a:defRPr>
                      </a:pPr>
                      <a:r>
                        <a:rPr sz="900" dirty="0" err="1"/>
                        <a:t>AppID</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Queries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Fetched Rows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Avg Rows Per Query</a:t>
                      </a:r>
                      <a:endParaRPr lang="en-US" sz="900" b="0" i="0" u="none" strike="noStrike" baseline="0" dirty="0">
                        <a:solidFill>
                          <a:schemeClr val="bg1"/>
                        </a:solidFill>
                        <a:effectLst/>
                        <a:latin typeface="+mn-lt"/>
                      </a:endParaRP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[4]}}</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[5]}}</a:t>
                      </a:r>
                      <a:endParaRPr sz="900" kern="1200" dirty="0">
                        <a:solidFill>
                          <a:srgbClr val="6B767D"/>
                        </a:solidFill>
                        <a:latin typeface="+mn-lt"/>
                        <a:ea typeface="+mn-ea"/>
                        <a:cs typeface="+mn-cs"/>
                      </a:endParaRPr>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
        <p:nvSpPr>
          <p:cNvPr id="4" name="Text Placeholder 3">
            <a:extLst>
              <a:ext uri="{FF2B5EF4-FFF2-40B4-BE49-F238E27FC236}">
                <a16:creationId xmlns:a16="http://schemas.microsoft.com/office/drawing/2014/main" id="{1FE2D14F-14EC-4114-8302-9C99DD49F28C}"/>
              </a:ext>
            </a:extLst>
          </p:cNvPr>
          <p:cNvSpPr>
            <a:spLocks noGrp="1"/>
          </p:cNvSpPr>
          <p:nvPr>
            <p:ph type="body" sz="quarter" idx="11"/>
          </p:nvPr>
        </p:nvSpPr>
        <p:spPr>
          <a:xfrm>
            <a:off x="582930" y="974172"/>
            <a:ext cx="11033760" cy="475488"/>
          </a:xfrm>
        </p:spPr>
        <p:txBody>
          <a:bodyPr/>
          <a:lstStyle/>
          <a:p>
            <a:r>
              <a:rPr lang="en-US" dirty="0"/>
              <a:t>Average Rows Returned</a:t>
            </a:r>
          </a:p>
        </p:txBody>
      </p:sp>
      <p:sp>
        <p:nvSpPr>
          <p:cNvPr id="3" name="Title 2">
            <a:extLst>
              <a:ext uri="{FF2B5EF4-FFF2-40B4-BE49-F238E27FC236}">
                <a16:creationId xmlns:a16="http://schemas.microsoft.com/office/drawing/2014/main" id="{FB612882-BB86-48D3-88FA-8066F0162479}"/>
              </a:ext>
            </a:extLst>
          </p:cNvPr>
          <p:cNvSpPr>
            <a:spLocks noGrp="1"/>
          </p:cNvSpPr>
          <p:nvPr>
            <p:ph type="title"/>
          </p:nvPr>
        </p:nvSpPr>
        <p:spPr>
          <a:xfrm>
            <a:off x="575310" y="395492"/>
            <a:ext cx="11041380" cy="813548"/>
          </a:xfrm>
        </p:spPr>
        <p:txBody>
          <a:bodyPr/>
          <a:lstStyle/>
          <a:p>
            <a:r>
              <a:rPr lang="en-US"/>
              <a:t>Applications and Data Extracts</a:t>
            </a:r>
          </a:p>
        </p:txBody>
      </p:sp>
      <p:sp>
        <p:nvSpPr>
          <p:cNvPr id="13" name="Rectangle 12">
            <a:extLst>
              <a:ext uri="{FF2B5EF4-FFF2-40B4-BE49-F238E27FC236}">
                <a16:creationId xmlns:a16="http://schemas.microsoft.com/office/drawing/2014/main" id="{85B25DA7-6B0F-DA4E-8B16-2E23E71B4D22}"/>
              </a:ext>
            </a:extLst>
          </p:cNvPr>
          <p:cNvSpPr/>
          <p:nvPr/>
        </p:nvSpPr>
        <p:spPr>
          <a:xfrm>
            <a:off x="7429500" y="2165768"/>
            <a:ext cx="4305300" cy="3135858"/>
          </a:xfrm>
          <a:prstGeom prst="rect">
            <a:avLst/>
          </a:prstGeom>
        </p:spPr>
        <p:txBody>
          <a:bodyPr wrap="square">
            <a:spAutoFit/>
          </a:bodyPr>
          <a:lstStyle/>
          <a:p>
            <a:pPr lvl="0" defTabSz="914330">
              <a:lnSpc>
                <a:spcPct val="130000"/>
              </a:lnSpc>
              <a:spcBef>
                <a:spcPts val="1200"/>
              </a:spcBef>
            </a:pPr>
            <a:r>
              <a:rPr lang="en-US" b="1" dirty="0">
                <a:solidFill>
                  <a:schemeClr val="tx2"/>
                </a:solidFill>
                <a:latin typeface="+mj-lt"/>
              </a:rPr>
              <a:t>New Cloud Considerations</a:t>
            </a:r>
          </a:p>
          <a:p>
            <a:pPr lvl="0" defTabSz="914330">
              <a:lnSpc>
                <a:spcPct val="130000"/>
              </a:lnSpc>
              <a:spcBef>
                <a:spcPts val="1200"/>
              </a:spcBef>
            </a:pPr>
            <a:r>
              <a:rPr lang="en-US" sz="1200" b="1" dirty="0">
                <a:latin typeface="+mj-lt"/>
              </a:rPr>
              <a:t>Teradata handles BIG DATA easily</a:t>
            </a:r>
            <a:r>
              <a:rPr lang="en-US" sz="1200" dirty="0">
                <a:latin typeface="+mj-lt"/>
              </a:rPr>
              <a:t>, but you may not always want to pay for the egress charges on that big data especially for wasteful exports to other offline systems.  Additionally, every uncontrolled large export is a potential data breach.</a:t>
            </a:r>
          </a:p>
          <a:p>
            <a:pPr lvl="0" defTabSz="914330">
              <a:lnSpc>
                <a:spcPct val="130000"/>
              </a:lnSpc>
              <a:spcBef>
                <a:spcPts val="1200"/>
              </a:spcBef>
            </a:pPr>
            <a:r>
              <a:rPr lang="en-US" sz="1200" dirty="0">
                <a:latin typeface="+mj-lt"/>
              </a:rPr>
              <a:t>The industry best practice is to bring analytics to the data when practical, and only export as a last resort. Teradata Vantage enables more ML workloads to be pushed to the data, where permission and security are well controlled and egress charges non-existent. </a:t>
            </a:r>
          </a:p>
        </p:txBody>
      </p:sp>
    </p:spTree>
    <p:custDataLst>
      <p:tags r:id="rId1"/>
    </p:custDataLst>
    <p:extLst>
      <p:ext uri="{BB962C8B-B14F-4D97-AF65-F5344CB8AC3E}">
        <p14:creationId xmlns:p14="http://schemas.microsoft.com/office/powerpoint/2010/main" val="2229339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625C3B-57FE-247A-8509-09458A851AAF}"/>
              </a:ext>
            </a:extLst>
          </p:cNvPr>
          <p:cNvSpPr>
            <a:spLocks noGrp="1"/>
          </p:cNvSpPr>
          <p:nvPr>
            <p:ph type="sldNum" sz="quarter" idx="12"/>
          </p:nvPr>
        </p:nvSpPr>
        <p:spPr/>
        <p:txBody>
          <a:bodyPr/>
          <a:lstStyle/>
          <a:p>
            <a:fld id="{0885F5B2-48F7-4F18-A961-C29AAE44EB58}" type="slidenum">
              <a:rPr lang="en-US" smtClean="0"/>
              <a:pPr/>
              <a:t>28</a:t>
            </a:fld>
            <a:endParaRPr lang="en-US" dirty="0"/>
          </a:p>
        </p:txBody>
      </p:sp>
      <p:sp>
        <p:nvSpPr>
          <p:cNvPr id="3" name="Title 2">
            <a:extLst>
              <a:ext uri="{FF2B5EF4-FFF2-40B4-BE49-F238E27FC236}">
                <a16:creationId xmlns:a16="http://schemas.microsoft.com/office/drawing/2014/main" id="{E78A0AC6-B4FE-6FCF-96BA-7F6F2FDEDA7E}"/>
              </a:ext>
            </a:extLst>
          </p:cNvPr>
          <p:cNvSpPr>
            <a:spLocks noGrp="1"/>
          </p:cNvSpPr>
          <p:nvPr>
            <p:ph type="title"/>
          </p:nvPr>
        </p:nvSpPr>
        <p:spPr/>
        <p:txBody>
          <a:bodyPr/>
          <a:lstStyle/>
          <a:p>
            <a:r>
              <a:rPr lang="en-US" dirty="0"/>
              <a:t>Feature Usage</a:t>
            </a:r>
          </a:p>
        </p:txBody>
      </p:sp>
      <p:sp>
        <p:nvSpPr>
          <p:cNvPr id="4" name="Text Placeholder 3">
            <a:extLst>
              <a:ext uri="{FF2B5EF4-FFF2-40B4-BE49-F238E27FC236}">
                <a16:creationId xmlns:a16="http://schemas.microsoft.com/office/drawing/2014/main" id="{04A2D05A-EC48-BC49-AD3A-0E55B03C2ACF}"/>
              </a:ext>
            </a:extLst>
          </p:cNvPr>
          <p:cNvSpPr>
            <a:spLocks noGrp="1"/>
          </p:cNvSpPr>
          <p:nvPr>
            <p:ph type="body" idx="1"/>
          </p:nvPr>
        </p:nvSpPr>
        <p:spPr/>
        <p:txBody>
          <a:bodyPr/>
          <a:lstStyle/>
          <a:p>
            <a:r>
              <a:rPr lang="en-US" dirty="0"/>
              <a:t>{{</a:t>
            </a:r>
            <a:r>
              <a:rPr lang="en-US" dirty="0" err="1"/>
              <a:t>val:vhc</a:t>
            </a:r>
            <a:r>
              <a:rPr lang="en-US" dirty="0"/>
              <a:t>--intro.csv[1:1]}}</a:t>
            </a:r>
          </a:p>
          <a:p>
            <a:endParaRPr lang="en-US" dirty="0"/>
          </a:p>
        </p:txBody>
      </p:sp>
    </p:spTree>
    <p:extLst>
      <p:ext uri="{BB962C8B-B14F-4D97-AF65-F5344CB8AC3E}">
        <p14:creationId xmlns:p14="http://schemas.microsoft.com/office/powerpoint/2010/main" val="35024650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2E89-40CB-8744-99E6-5215A63CB2BA}"/>
              </a:ext>
            </a:extLst>
          </p:cNvPr>
          <p:cNvSpPr>
            <a:spLocks noGrp="1"/>
          </p:cNvSpPr>
          <p:nvPr>
            <p:ph type="title"/>
          </p:nvPr>
        </p:nvSpPr>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Feature Usage – Top 25 by Frequency</a:t>
            </a:r>
            <a:endParaRPr lang="en-US" dirty="0"/>
          </a:p>
        </p:txBody>
      </p:sp>
      <p:graphicFrame>
        <p:nvGraphicFramePr>
          <p:cNvPr id="11" name="Content Placeholder 7">
            <a:extLst>
              <a:ext uri="{FF2B5EF4-FFF2-40B4-BE49-F238E27FC236}">
                <a16:creationId xmlns:a16="http://schemas.microsoft.com/office/drawing/2014/main" id="{513391DA-ECD0-9947-A231-3700ADE07DC6}"/>
              </a:ext>
            </a:extLst>
          </p:cNvPr>
          <p:cNvGraphicFramePr>
            <a:graphicFrameLocks/>
          </p:cNvGraphicFramePr>
          <p:nvPr/>
        </p:nvGraphicFramePr>
        <p:xfrm>
          <a:off x="576263" y="1720772"/>
          <a:ext cx="7164240" cy="4658666"/>
        </p:xfrm>
        <a:graphic>
          <a:graphicData uri="http://schemas.openxmlformats.org/drawingml/2006/table">
            <a:tbl>
              <a:tblPr firstRow="1" bandRow="1">
                <a:tableStyleId>{9DCAF9ED-07DC-4A11-8D7F-57B35C25682E}</a:tableStyleId>
              </a:tblPr>
              <a:tblGrid>
                <a:gridCol w="4112695">
                  <a:extLst>
                    <a:ext uri="{9D8B030D-6E8A-4147-A177-3AD203B41FA5}">
                      <a16:colId xmlns:a16="http://schemas.microsoft.com/office/drawing/2014/main" val="3418245233"/>
                    </a:ext>
                  </a:extLst>
                </a:gridCol>
                <a:gridCol w="1573619">
                  <a:extLst>
                    <a:ext uri="{9D8B030D-6E8A-4147-A177-3AD203B41FA5}">
                      <a16:colId xmlns:a16="http://schemas.microsoft.com/office/drawing/2014/main" val="251619454"/>
                    </a:ext>
                  </a:extLst>
                </a:gridCol>
                <a:gridCol w="1477926">
                  <a:extLst>
                    <a:ext uri="{9D8B030D-6E8A-4147-A177-3AD203B41FA5}">
                      <a16:colId xmlns:a16="http://schemas.microsoft.com/office/drawing/2014/main" val="2411404014"/>
                    </a:ext>
                  </a:extLst>
                </a:gridCol>
              </a:tblGrid>
              <a:tr h="226558">
                <a:tc>
                  <a:txBody>
                    <a:bodyPr/>
                    <a:lstStyle/>
                    <a:p>
                      <a:pPr algn="l" fontAlgn="b">
                        <a:defRPr sz="800">
                          <a:solidFill>
                            <a:schemeClr val="bg1"/>
                          </a:solidFill>
                          <a:latin typeface="+mn-lt"/>
                        </a:defRPr>
                      </a:pPr>
                      <a:r>
                        <a:rPr lang="en-US" sz="900" dirty="0"/>
                        <a:t>Feature Name</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Query Count</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CPU Use</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--feature_usage_x_Feature2.csv[1]}}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--feature_usage_x_Feature2.csv[2]}}</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--feature_usage_x_Feature2.csv[3]}}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
        <p:nvSpPr>
          <p:cNvPr id="12" name="Text Placeholder 3">
            <a:extLst>
              <a:ext uri="{FF2B5EF4-FFF2-40B4-BE49-F238E27FC236}">
                <a16:creationId xmlns:a16="http://schemas.microsoft.com/office/drawing/2014/main" id="{8C76FFB1-A543-6C4A-9FFA-AB58F70DD620}"/>
              </a:ext>
            </a:extLst>
          </p:cNvPr>
          <p:cNvSpPr txBox="1">
            <a:spLocks/>
          </p:cNvSpPr>
          <p:nvPr/>
        </p:nvSpPr>
        <p:spPr>
          <a:xfrm>
            <a:off x="576072" y="1318436"/>
            <a:ext cx="6543865" cy="387901"/>
          </a:xfrm>
          <a:prstGeom prst="rect">
            <a:avLst/>
          </a:prstGeom>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400" kern="1200">
                <a:solidFill>
                  <a:schemeClr val="tx1"/>
                </a:solidFill>
                <a:latin typeface="+mn-lt"/>
                <a:ea typeface="+mn-ea"/>
                <a:cs typeface="+mn-cs"/>
              </a:defRPr>
            </a:lvl1pPr>
            <a:lvl2pPr marL="577850" indent="-223838" algn="l" defTabSz="914400" rtl="0" eaLnBrk="1" latinLnBrk="0" hangingPunct="1">
              <a:lnSpc>
                <a:spcPct val="100000"/>
              </a:lnSpc>
              <a:spcBef>
                <a:spcPts val="0"/>
              </a:spcBef>
              <a:buFont typeface="Courier New" panose="02070309020205020404" pitchFamily="49" charset="0"/>
              <a:buChar char="o"/>
              <a:tabLst/>
              <a:defRPr sz="20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Courier New" panose="02070309020205020404" pitchFamily="49" charset="0"/>
              <a:buChar char="o"/>
              <a:tabLst/>
              <a:defRPr sz="18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Courier New" panose="02070309020205020404" pitchFamily="49" charset="0"/>
              <a:buChar char="o"/>
              <a:tabLst/>
              <a:defRPr sz="18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Courier New" panose="02070309020205020404" pitchFamily="49" charset="0"/>
              <a:buChar char="o"/>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Top 25 most used Features, by use Frequency</a:t>
            </a:r>
          </a:p>
        </p:txBody>
      </p:sp>
      <p:sp>
        <p:nvSpPr>
          <p:cNvPr id="13" name="TextBox 12">
            <a:extLst>
              <a:ext uri="{FF2B5EF4-FFF2-40B4-BE49-F238E27FC236}">
                <a16:creationId xmlns:a16="http://schemas.microsoft.com/office/drawing/2014/main" id="{3B90BA7B-553B-9E42-B823-927C9CC4CCD9}"/>
              </a:ext>
            </a:extLst>
          </p:cNvPr>
          <p:cNvSpPr txBox="1"/>
          <p:nvPr/>
        </p:nvSpPr>
        <p:spPr>
          <a:xfrm rot="16200000">
            <a:off x="6946158" y="4845206"/>
            <a:ext cx="2926827" cy="307777"/>
          </a:xfrm>
          <a:prstGeom prst="rect">
            <a:avLst/>
          </a:prstGeom>
          <a:noFill/>
        </p:spPr>
        <p:txBody>
          <a:bodyPr wrap="none" rtlCol="0">
            <a:spAutoFit/>
          </a:bodyPr>
          <a:lstStyle/>
          <a:p>
            <a:r>
              <a:rPr lang="en-US" sz="1400" dirty="0"/>
              <a:t>Feature by Average Query Volume</a:t>
            </a:r>
          </a:p>
        </p:txBody>
      </p:sp>
      <p:sp>
        <p:nvSpPr>
          <p:cNvPr id="14" name="TextBox 13">
            <a:extLst>
              <a:ext uri="{FF2B5EF4-FFF2-40B4-BE49-F238E27FC236}">
                <a16:creationId xmlns:a16="http://schemas.microsoft.com/office/drawing/2014/main" id="{6EA6526C-C08E-514A-8BF1-895E19F80A8E}"/>
              </a:ext>
            </a:extLst>
          </p:cNvPr>
          <p:cNvSpPr txBox="1"/>
          <p:nvPr/>
        </p:nvSpPr>
        <p:spPr>
          <a:xfrm>
            <a:off x="8597316" y="-457200"/>
            <a:ext cx="3749039" cy="7315200"/>
          </a:xfrm>
          <a:prstGeom prst="rect">
            <a:avLst/>
          </a:prstGeom>
          <a:solidFill>
            <a:schemeClr val="bg1">
              <a:lumMod val="85000"/>
            </a:schemeClr>
          </a:solidFill>
        </p:spPr>
        <p:txBody>
          <a:bodyPr wrap="square" rtlCol="0">
            <a:noAutofit/>
          </a:bodyPr>
          <a:lstStyle/>
          <a:p>
            <a:r>
              <a:rPr lang="en-US" dirty="0"/>
              <a:t>{{</a:t>
            </a:r>
            <a:r>
              <a:rPr lang="en-US" dirty="0" err="1"/>
              <a:t>pic:vhc</a:t>
            </a:r>
            <a:r>
              <a:rPr lang="en-US" dirty="0"/>
              <a:t>--</a:t>
            </a:r>
            <a:r>
              <a:rPr lang="en-US" dirty="0" err="1"/>
              <a:t>feature_usage_x_Feature_active.png</a:t>
            </a:r>
            <a:r>
              <a:rPr lang="en-US" dirty="0"/>
              <a:t>}}</a:t>
            </a:r>
          </a:p>
        </p:txBody>
      </p:sp>
      <p:sp>
        <p:nvSpPr>
          <p:cNvPr id="15" name="Rectangle 14">
            <a:extLst>
              <a:ext uri="{FF2B5EF4-FFF2-40B4-BE49-F238E27FC236}">
                <a16:creationId xmlns:a16="http://schemas.microsoft.com/office/drawing/2014/main" id="{96E48556-A070-A544-9565-B296281256F9}"/>
              </a:ext>
            </a:extLst>
          </p:cNvPr>
          <p:cNvSpPr/>
          <p:nvPr/>
        </p:nvSpPr>
        <p:spPr>
          <a:xfrm>
            <a:off x="8563460" y="-627478"/>
            <a:ext cx="4089283" cy="75384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8545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C26D6BC-BAB1-694F-940D-6411506FFD96}"/>
              </a:ext>
            </a:extLst>
          </p:cNvPr>
          <p:cNvSpPr>
            <a:spLocks noGrp="1"/>
          </p:cNvSpPr>
          <p:nvPr>
            <p:ph type="sldNum" sz="quarter" idx="12"/>
          </p:nvPr>
        </p:nvSpPr>
        <p:spPr>
          <a:xfrm>
            <a:off x="11277600" y="6286500"/>
            <a:ext cx="457200" cy="365760"/>
          </a:xfrm>
        </p:spPr>
        <p:txBody>
          <a:bodyPr/>
          <a:lstStyle/>
          <a:p>
            <a:fld id="{0885F5B2-48F7-4F18-A961-C29AAE44EB58}" type="slidenum">
              <a:rPr lang="en-US" smtClean="0"/>
              <a:pPr/>
              <a:t>3</a:t>
            </a:fld>
            <a:endParaRPr lang="en-US" dirty="0"/>
          </a:p>
        </p:txBody>
      </p:sp>
      <p:sp>
        <p:nvSpPr>
          <p:cNvPr id="5" name="Title 4">
            <a:extLst>
              <a:ext uri="{FF2B5EF4-FFF2-40B4-BE49-F238E27FC236}">
                <a16:creationId xmlns:a16="http://schemas.microsoft.com/office/drawing/2014/main" id="{4EC2C39E-3C73-8A4F-96B5-C98575055B89}"/>
              </a:ext>
            </a:extLst>
          </p:cNvPr>
          <p:cNvSpPr>
            <a:spLocks noGrp="1"/>
          </p:cNvSpPr>
          <p:nvPr>
            <p:ph type="title"/>
          </p:nvPr>
        </p:nvSpPr>
        <p:spPr>
          <a:xfrm>
            <a:off x="457200" y="2438400"/>
            <a:ext cx="7955280" cy="1600199"/>
          </a:xfrm>
        </p:spPr>
        <p:txBody>
          <a:bodyPr/>
          <a:lstStyle/>
          <a:p>
            <a:r>
              <a:rPr lang="en-US" dirty="0"/>
              <a:t>Vantage Health Check - Overview</a:t>
            </a:r>
          </a:p>
        </p:txBody>
      </p:sp>
      <p:sp>
        <p:nvSpPr>
          <p:cNvPr id="6" name="Text Placeholder 5">
            <a:extLst>
              <a:ext uri="{FF2B5EF4-FFF2-40B4-BE49-F238E27FC236}">
                <a16:creationId xmlns:a16="http://schemas.microsoft.com/office/drawing/2014/main" id="{CF9288B1-A9AF-1A44-8753-EFA7AB07B4FB}"/>
              </a:ext>
            </a:extLst>
          </p:cNvPr>
          <p:cNvSpPr>
            <a:spLocks noGrp="1"/>
          </p:cNvSpPr>
          <p:nvPr>
            <p:ph type="body" idx="1"/>
          </p:nvPr>
        </p:nvSpPr>
        <p:spPr>
          <a:xfrm>
            <a:off x="457200" y="4038601"/>
            <a:ext cx="7955280" cy="1013459"/>
          </a:xfrm>
        </p:spPr>
        <p:txBody>
          <a:bodyPr/>
          <a:lstStyle/>
          <a:p>
            <a:r>
              <a:rPr lang="en-US" dirty="0"/>
              <a:t>{{</a:t>
            </a:r>
            <a:r>
              <a:rPr lang="en-US" dirty="0" err="1"/>
              <a:t>val:vhc</a:t>
            </a:r>
            <a:r>
              <a:rPr lang="en-US" dirty="0"/>
              <a:t>--intro.csv[1:1]}}</a:t>
            </a:r>
          </a:p>
        </p:txBody>
      </p:sp>
    </p:spTree>
    <p:extLst>
      <p:ext uri="{BB962C8B-B14F-4D97-AF65-F5344CB8AC3E}">
        <p14:creationId xmlns:p14="http://schemas.microsoft.com/office/powerpoint/2010/main" val="3864078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2E89-40CB-8744-99E6-5215A63CB2BA}"/>
              </a:ext>
            </a:extLst>
          </p:cNvPr>
          <p:cNvSpPr>
            <a:spLocks noGrp="1"/>
          </p:cNvSpPr>
          <p:nvPr>
            <p:ph type="title"/>
          </p:nvPr>
        </p:nvSpPr>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Feature Usage – Top 25 by CPU  </a:t>
            </a:r>
            <a:endParaRPr lang="en-US" dirty="0"/>
          </a:p>
        </p:txBody>
      </p:sp>
      <p:sp>
        <p:nvSpPr>
          <p:cNvPr id="10" name="TextBox 9">
            <a:extLst>
              <a:ext uri="{FF2B5EF4-FFF2-40B4-BE49-F238E27FC236}">
                <a16:creationId xmlns:a16="http://schemas.microsoft.com/office/drawing/2014/main" id="{0215E938-48F9-F24D-B0E3-430D62C30271}"/>
              </a:ext>
            </a:extLst>
          </p:cNvPr>
          <p:cNvSpPr txBox="1"/>
          <p:nvPr/>
        </p:nvSpPr>
        <p:spPr>
          <a:xfrm rot="16200000">
            <a:off x="6946158" y="4845206"/>
            <a:ext cx="2926827" cy="307777"/>
          </a:xfrm>
          <a:prstGeom prst="rect">
            <a:avLst/>
          </a:prstGeom>
          <a:noFill/>
        </p:spPr>
        <p:txBody>
          <a:bodyPr wrap="none" rtlCol="0">
            <a:spAutoFit/>
          </a:bodyPr>
          <a:lstStyle/>
          <a:p>
            <a:r>
              <a:rPr lang="en-US" sz="1400" dirty="0"/>
              <a:t>Feature by Average Query Volume</a:t>
            </a:r>
          </a:p>
        </p:txBody>
      </p:sp>
      <p:graphicFrame>
        <p:nvGraphicFramePr>
          <p:cNvPr id="11" name="Content Placeholder 7">
            <a:extLst>
              <a:ext uri="{FF2B5EF4-FFF2-40B4-BE49-F238E27FC236}">
                <a16:creationId xmlns:a16="http://schemas.microsoft.com/office/drawing/2014/main" id="{513391DA-ECD0-9947-A231-3700ADE07DC6}"/>
              </a:ext>
            </a:extLst>
          </p:cNvPr>
          <p:cNvGraphicFramePr>
            <a:graphicFrameLocks/>
          </p:cNvGraphicFramePr>
          <p:nvPr/>
        </p:nvGraphicFramePr>
        <p:xfrm>
          <a:off x="576263" y="1720772"/>
          <a:ext cx="7164240" cy="4658666"/>
        </p:xfrm>
        <a:graphic>
          <a:graphicData uri="http://schemas.openxmlformats.org/drawingml/2006/table">
            <a:tbl>
              <a:tblPr firstRow="1" bandRow="1">
                <a:tableStyleId>{9DCAF9ED-07DC-4A11-8D7F-57B35C25682E}</a:tableStyleId>
              </a:tblPr>
              <a:tblGrid>
                <a:gridCol w="4112695">
                  <a:extLst>
                    <a:ext uri="{9D8B030D-6E8A-4147-A177-3AD203B41FA5}">
                      <a16:colId xmlns:a16="http://schemas.microsoft.com/office/drawing/2014/main" val="3418245233"/>
                    </a:ext>
                  </a:extLst>
                </a:gridCol>
                <a:gridCol w="1573619">
                  <a:extLst>
                    <a:ext uri="{9D8B030D-6E8A-4147-A177-3AD203B41FA5}">
                      <a16:colId xmlns:a16="http://schemas.microsoft.com/office/drawing/2014/main" val="251619454"/>
                    </a:ext>
                  </a:extLst>
                </a:gridCol>
                <a:gridCol w="1477926">
                  <a:extLst>
                    <a:ext uri="{9D8B030D-6E8A-4147-A177-3AD203B41FA5}">
                      <a16:colId xmlns:a16="http://schemas.microsoft.com/office/drawing/2014/main" val="2411404014"/>
                    </a:ext>
                  </a:extLst>
                </a:gridCol>
              </a:tblGrid>
              <a:tr h="226558">
                <a:tc>
                  <a:txBody>
                    <a:bodyPr/>
                    <a:lstStyle/>
                    <a:p>
                      <a:pPr algn="l" fontAlgn="b">
                        <a:defRPr sz="800">
                          <a:solidFill>
                            <a:schemeClr val="bg1"/>
                          </a:solidFill>
                          <a:latin typeface="+mn-lt"/>
                        </a:defRPr>
                      </a:pPr>
                      <a:r>
                        <a:rPr lang="en-US" sz="900" dirty="0"/>
                        <a:t>Feature Name</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Query Count</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CPU Use</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--feature_usage_x_Feature3.csv[1]}}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--feature_usage_x_Feature3.csv[2]}}</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--feature_usage_x_Feature3.csv[3]}}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
        <p:nvSpPr>
          <p:cNvPr id="12" name="Text Placeholder 3">
            <a:extLst>
              <a:ext uri="{FF2B5EF4-FFF2-40B4-BE49-F238E27FC236}">
                <a16:creationId xmlns:a16="http://schemas.microsoft.com/office/drawing/2014/main" id="{8C76FFB1-A543-6C4A-9FFA-AB58F70DD620}"/>
              </a:ext>
            </a:extLst>
          </p:cNvPr>
          <p:cNvSpPr txBox="1">
            <a:spLocks/>
          </p:cNvSpPr>
          <p:nvPr/>
        </p:nvSpPr>
        <p:spPr>
          <a:xfrm>
            <a:off x="576072" y="1318436"/>
            <a:ext cx="6543865" cy="387901"/>
          </a:xfrm>
          <a:prstGeom prst="rect">
            <a:avLst/>
          </a:prstGeom>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400" kern="1200">
                <a:solidFill>
                  <a:schemeClr val="tx1"/>
                </a:solidFill>
                <a:latin typeface="+mn-lt"/>
                <a:ea typeface="+mn-ea"/>
                <a:cs typeface="+mn-cs"/>
              </a:defRPr>
            </a:lvl1pPr>
            <a:lvl2pPr marL="577850" indent="-223838" algn="l" defTabSz="914400" rtl="0" eaLnBrk="1" latinLnBrk="0" hangingPunct="1">
              <a:lnSpc>
                <a:spcPct val="100000"/>
              </a:lnSpc>
              <a:spcBef>
                <a:spcPts val="0"/>
              </a:spcBef>
              <a:buFont typeface="Courier New" panose="02070309020205020404" pitchFamily="49" charset="0"/>
              <a:buChar char="o"/>
              <a:tabLst/>
              <a:defRPr sz="20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Courier New" panose="02070309020205020404" pitchFamily="49" charset="0"/>
              <a:buChar char="o"/>
              <a:tabLst/>
              <a:defRPr sz="18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Courier New" panose="02070309020205020404" pitchFamily="49" charset="0"/>
              <a:buChar char="o"/>
              <a:tabLst/>
              <a:defRPr sz="18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Courier New" panose="02070309020205020404" pitchFamily="49" charset="0"/>
              <a:buChar char="o"/>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Top 25 most used Features, by use CPU Use</a:t>
            </a:r>
          </a:p>
        </p:txBody>
      </p:sp>
      <p:sp>
        <p:nvSpPr>
          <p:cNvPr id="13" name="TextBox 12">
            <a:extLst>
              <a:ext uri="{FF2B5EF4-FFF2-40B4-BE49-F238E27FC236}">
                <a16:creationId xmlns:a16="http://schemas.microsoft.com/office/drawing/2014/main" id="{C6B47FFD-C2C4-FC4D-800B-F7C7EDBAAA32}"/>
              </a:ext>
            </a:extLst>
          </p:cNvPr>
          <p:cNvSpPr txBox="1"/>
          <p:nvPr/>
        </p:nvSpPr>
        <p:spPr>
          <a:xfrm>
            <a:off x="8597316" y="-457200"/>
            <a:ext cx="3749039" cy="7315200"/>
          </a:xfrm>
          <a:prstGeom prst="rect">
            <a:avLst/>
          </a:prstGeom>
          <a:solidFill>
            <a:schemeClr val="bg1">
              <a:lumMod val="85000"/>
            </a:schemeClr>
          </a:solidFill>
        </p:spPr>
        <p:txBody>
          <a:bodyPr wrap="square" rtlCol="0">
            <a:noAutofit/>
          </a:bodyPr>
          <a:lstStyle/>
          <a:p>
            <a:r>
              <a:rPr lang="en-US" dirty="0"/>
              <a:t>{{</a:t>
            </a:r>
            <a:r>
              <a:rPr lang="en-US" dirty="0" err="1"/>
              <a:t>pic:vhc</a:t>
            </a:r>
            <a:r>
              <a:rPr lang="en-US" dirty="0"/>
              <a:t>--</a:t>
            </a:r>
            <a:r>
              <a:rPr lang="en-US" dirty="0" err="1"/>
              <a:t>feature_usage_x_Feature_active.png</a:t>
            </a:r>
            <a:r>
              <a:rPr lang="en-US" dirty="0"/>
              <a:t>}}</a:t>
            </a:r>
          </a:p>
        </p:txBody>
      </p:sp>
      <p:sp>
        <p:nvSpPr>
          <p:cNvPr id="14" name="Rectangle 13">
            <a:extLst>
              <a:ext uri="{FF2B5EF4-FFF2-40B4-BE49-F238E27FC236}">
                <a16:creationId xmlns:a16="http://schemas.microsoft.com/office/drawing/2014/main" id="{AA87EDE2-1F44-3F47-B209-A2F067CC2068}"/>
              </a:ext>
            </a:extLst>
          </p:cNvPr>
          <p:cNvSpPr/>
          <p:nvPr/>
        </p:nvSpPr>
        <p:spPr>
          <a:xfrm>
            <a:off x="8563460" y="-680486"/>
            <a:ext cx="4089283" cy="75384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41875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562046"/>
            <a:ext cx="11277600" cy="1409700"/>
          </a:xfrm>
        </p:spPr>
        <p:txBody>
          <a:bodyPr/>
          <a:lstStyle/>
          <a:p>
            <a:r>
              <a:rPr lang="en-US" dirty="0"/>
              <a:t>Feature Usage – By Subcategory</a:t>
            </a:r>
          </a:p>
        </p:txBody>
      </p:sp>
      <p:sp>
        <p:nvSpPr>
          <p:cNvPr id="6" name="Rectangle 5">
            <a:extLst>
              <a:ext uri="{FF2B5EF4-FFF2-40B4-BE49-F238E27FC236}">
                <a16:creationId xmlns:a16="http://schemas.microsoft.com/office/drawing/2014/main" id="{22BEF80F-2A05-8F40-A696-EF57E6D36EFA}"/>
              </a:ext>
            </a:extLst>
          </p:cNvPr>
          <p:cNvSpPr/>
          <p:nvPr/>
        </p:nvSpPr>
        <p:spPr>
          <a:xfrm>
            <a:off x="2429397" y="1266896"/>
            <a:ext cx="6816550" cy="55911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t>
            </a:r>
            <a:r>
              <a:rPr lang="en-US" dirty="0" err="1">
                <a:solidFill>
                  <a:schemeClr val="accent6"/>
                </a:solidFill>
              </a:rPr>
              <a:t>feature_usage_x_Feature_SubCategory_linear.png</a:t>
            </a:r>
            <a:r>
              <a:rPr lang="en-US" dirty="0">
                <a:solidFill>
                  <a:schemeClr val="accent6"/>
                </a:solidFill>
              </a:rPr>
              <a:t>}}</a:t>
            </a:r>
          </a:p>
          <a:p>
            <a:pPr algn="l"/>
            <a:endParaRPr lang="en-US" dirty="0">
              <a:solidFill>
                <a:schemeClr val="accent6"/>
              </a:solidFill>
            </a:endParaRPr>
          </a:p>
        </p:txBody>
      </p:sp>
      <p:sp>
        <p:nvSpPr>
          <p:cNvPr id="7" name="Rectangle 6">
            <a:extLst>
              <a:ext uri="{FF2B5EF4-FFF2-40B4-BE49-F238E27FC236}">
                <a16:creationId xmlns:a16="http://schemas.microsoft.com/office/drawing/2014/main" id="{5EBD40B5-E550-B648-A26D-9BE6FD551AE7}"/>
              </a:ext>
            </a:extLst>
          </p:cNvPr>
          <p:cNvSpPr/>
          <p:nvPr/>
        </p:nvSpPr>
        <p:spPr>
          <a:xfrm>
            <a:off x="2241453" y="1137290"/>
            <a:ext cx="7167589" cy="5747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4201473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562046"/>
            <a:ext cx="11277600" cy="1409700"/>
          </a:xfrm>
        </p:spPr>
        <p:txBody>
          <a:bodyPr/>
          <a:lstStyle/>
          <a:p>
            <a:r>
              <a:rPr lang="en-US" dirty="0"/>
              <a:t>Feature Usage – By Solution Type</a:t>
            </a:r>
          </a:p>
        </p:txBody>
      </p:sp>
      <p:sp>
        <p:nvSpPr>
          <p:cNvPr id="6" name="Rectangle 5">
            <a:extLst>
              <a:ext uri="{FF2B5EF4-FFF2-40B4-BE49-F238E27FC236}">
                <a16:creationId xmlns:a16="http://schemas.microsoft.com/office/drawing/2014/main" id="{22BEF80F-2A05-8F40-A696-EF57E6D36EFA}"/>
              </a:ext>
            </a:extLst>
          </p:cNvPr>
          <p:cNvSpPr/>
          <p:nvPr/>
        </p:nvSpPr>
        <p:spPr>
          <a:xfrm>
            <a:off x="2429397" y="1266896"/>
            <a:ext cx="6816550" cy="55911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t>
            </a:r>
            <a:r>
              <a:rPr lang="en-US" dirty="0" err="1">
                <a:solidFill>
                  <a:schemeClr val="accent6"/>
                </a:solidFill>
              </a:rPr>
              <a:t>feature_usage_x_Solution_Type_linear.png</a:t>
            </a:r>
            <a:r>
              <a:rPr lang="en-US" dirty="0">
                <a:solidFill>
                  <a:schemeClr val="accent6"/>
                </a:solidFill>
              </a:rPr>
              <a:t>}}</a:t>
            </a:r>
          </a:p>
          <a:p>
            <a:pPr algn="l"/>
            <a:endParaRPr lang="en-US" dirty="0">
              <a:solidFill>
                <a:schemeClr val="accent6"/>
              </a:solidFill>
            </a:endParaRPr>
          </a:p>
        </p:txBody>
      </p:sp>
      <p:sp>
        <p:nvSpPr>
          <p:cNvPr id="7" name="Rectangle 6">
            <a:extLst>
              <a:ext uri="{FF2B5EF4-FFF2-40B4-BE49-F238E27FC236}">
                <a16:creationId xmlns:a16="http://schemas.microsoft.com/office/drawing/2014/main" id="{5EBD40B5-E550-B648-A26D-9BE6FD551AE7}"/>
              </a:ext>
            </a:extLst>
          </p:cNvPr>
          <p:cNvSpPr/>
          <p:nvPr/>
        </p:nvSpPr>
        <p:spPr>
          <a:xfrm>
            <a:off x="2261487" y="1137289"/>
            <a:ext cx="7167589" cy="5747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617302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562046"/>
            <a:ext cx="11277600" cy="1409700"/>
          </a:xfrm>
        </p:spPr>
        <p:txBody>
          <a:bodyPr/>
          <a:lstStyle/>
          <a:p>
            <a:r>
              <a:rPr lang="en-US" dirty="0"/>
              <a:t>Feature Usage – By Objective</a:t>
            </a:r>
          </a:p>
        </p:txBody>
      </p:sp>
      <p:sp>
        <p:nvSpPr>
          <p:cNvPr id="6" name="Rectangle 5">
            <a:extLst>
              <a:ext uri="{FF2B5EF4-FFF2-40B4-BE49-F238E27FC236}">
                <a16:creationId xmlns:a16="http://schemas.microsoft.com/office/drawing/2014/main" id="{22BEF80F-2A05-8F40-A696-EF57E6D36EFA}"/>
              </a:ext>
            </a:extLst>
          </p:cNvPr>
          <p:cNvSpPr/>
          <p:nvPr/>
        </p:nvSpPr>
        <p:spPr>
          <a:xfrm>
            <a:off x="2429397" y="1266896"/>
            <a:ext cx="6816550" cy="55911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t>
            </a:r>
            <a:r>
              <a:rPr lang="en-US" dirty="0" err="1">
                <a:solidFill>
                  <a:schemeClr val="accent6"/>
                </a:solidFill>
              </a:rPr>
              <a:t>feature_usage_x_Objective_Name_linear.png</a:t>
            </a:r>
            <a:r>
              <a:rPr lang="en-US" dirty="0">
                <a:solidFill>
                  <a:schemeClr val="accent6"/>
                </a:solidFill>
              </a:rPr>
              <a:t>}}</a:t>
            </a:r>
          </a:p>
          <a:p>
            <a:pPr algn="l"/>
            <a:endParaRPr lang="en-US" dirty="0">
              <a:solidFill>
                <a:schemeClr val="accent6"/>
              </a:solidFill>
            </a:endParaRPr>
          </a:p>
        </p:txBody>
      </p:sp>
      <p:sp>
        <p:nvSpPr>
          <p:cNvPr id="7" name="Rectangle 6">
            <a:extLst>
              <a:ext uri="{FF2B5EF4-FFF2-40B4-BE49-F238E27FC236}">
                <a16:creationId xmlns:a16="http://schemas.microsoft.com/office/drawing/2014/main" id="{5EBD40B5-E550-B648-A26D-9BE6FD551AE7}"/>
              </a:ext>
            </a:extLst>
          </p:cNvPr>
          <p:cNvSpPr/>
          <p:nvPr/>
        </p:nvSpPr>
        <p:spPr>
          <a:xfrm>
            <a:off x="2253877" y="1151577"/>
            <a:ext cx="7167589" cy="5747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117648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2E89-40CB-8744-99E6-5215A63CB2BA}"/>
              </a:ext>
            </a:extLst>
          </p:cNvPr>
          <p:cNvSpPr>
            <a:spLocks noGrp="1"/>
          </p:cNvSpPr>
          <p:nvPr>
            <p:ph type="title"/>
          </p:nvPr>
        </p:nvSpPr>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Feature Usage – Unused Features </a:t>
            </a:r>
            <a:endParaRPr lang="en-US" dirty="0"/>
          </a:p>
        </p:txBody>
      </p:sp>
      <p:graphicFrame>
        <p:nvGraphicFramePr>
          <p:cNvPr id="11" name="Content Placeholder 7">
            <a:extLst>
              <a:ext uri="{FF2B5EF4-FFF2-40B4-BE49-F238E27FC236}">
                <a16:creationId xmlns:a16="http://schemas.microsoft.com/office/drawing/2014/main" id="{513391DA-ECD0-9947-A231-3700ADE07DC6}"/>
              </a:ext>
            </a:extLst>
          </p:cNvPr>
          <p:cNvGraphicFramePr>
            <a:graphicFrameLocks/>
          </p:cNvGraphicFramePr>
          <p:nvPr/>
        </p:nvGraphicFramePr>
        <p:xfrm>
          <a:off x="587482" y="1309955"/>
          <a:ext cx="7164240" cy="5356318"/>
        </p:xfrm>
        <a:graphic>
          <a:graphicData uri="http://schemas.openxmlformats.org/drawingml/2006/table">
            <a:tbl>
              <a:tblPr firstRow="1" bandRow="1">
                <a:tableStyleId>{9DCAF9ED-07DC-4A11-8D7F-57B35C25682E}</a:tableStyleId>
              </a:tblPr>
              <a:tblGrid>
                <a:gridCol w="4112695">
                  <a:extLst>
                    <a:ext uri="{9D8B030D-6E8A-4147-A177-3AD203B41FA5}">
                      <a16:colId xmlns:a16="http://schemas.microsoft.com/office/drawing/2014/main" val="3418245233"/>
                    </a:ext>
                  </a:extLst>
                </a:gridCol>
                <a:gridCol w="1573619">
                  <a:extLst>
                    <a:ext uri="{9D8B030D-6E8A-4147-A177-3AD203B41FA5}">
                      <a16:colId xmlns:a16="http://schemas.microsoft.com/office/drawing/2014/main" val="251619454"/>
                    </a:ext>
                  </a:extLst>
                </a:gridCol>
                <a:gridCol w="1477926">
                  <a:extLst>
                    <a:ext uri="{9D8B030D-6E8A-4147-A177-3AD203B41FA5}">
                      <a16:colId xmlns:a16="http://schemas.microsoft.com/office/drawing/2014/main" val="2411404014"/>
                    </a:ext>
                  </a:extLst>
                </a:gridCol>
              </a:tblGrid>
              <a:tr h="226558">
                <a:tc>
                  <a:txBody>
                    <a:bodyPr/>
                    <a:lstStyle/>
                    <a:p>
                      <a:pPr algn="l" fontAlgn="b">
                        <a:defRPr sz="800">
                          <a:solidFill>
                            <a:schemeClr val="bg1"/>
                          </a:solidFill>
                          <a:latin typeface="+mn-lt"/>
                        </a:defRPr>
                      </a:pPr>
                      <a:r>
                        <a:rPr lang="en-US" sz="900" dirty="0"/>
                        <a:t>Feature Name</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Query Count</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CPU Use</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feature_usage_x_Feature_inactive.csv</a:t>
                      </a:r>
                      <a:r>
                        <a:rPr lang="en-US" sz="900" kern="1200" dirty="0">
                          <a:solidFill>
                            <a:srgbClr val="6B767D"/>
                          </a:solidFill>
                          <a:latin typeface="+mn-lt"/>
                          <a:ea typeface="+mn-ea"/>
                          <a:cs typeface="+mn-cs"/>
                        </a:rPr>
                        <a:t>[1]}}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feature_usage_x_Feature_inactive.csv</a:t>
                      </a:r>
                      <a:r>
                        <a:rPr lang="en-US" sz="900" kern="1200" dirty="0">
                          <a:solidFill>
                            <a:srgbClr val="6B767D"/>
                          </a:solidFill>
                          <a:latin typeface="+mn-lt"/>
                          <a:ea typeface="+mn-ea"/>
                          <a:cs typeface="+mn-cs"/>
                        </a:rPr>
                        <a:t>[2]}}</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feature_usage_x_Feature_inactive.csv</a:t>
                      </a:r>
                      <a:r>
                        <a:rPr lang="en-US" sz="900" kern="1200" dirty="0">
                          <a:solidFill>
                            <a:srgbClr val="6B767D"/>
                          </a:solidFill>
                          <a:latin typeface="+mn-lt"/>
                          <a:ea typeface="+mn-ea"/>
                          <a:cs typeface="+mn-cs"/>
                        </a:rPr>
                        <a:t>[3]}}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6779938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611993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962477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44571908"/>
                  </a:ext>
                </a:extLst>
              </a:tr>
            </a:tbl>
          </a:graphicData>
        </a:graphic>
      </p:graphicFrame>
      <p:sp>
        <p:nvSpPr>
          <p:cNvPr id="3" name="TextBox 2">
            <a:extLst>
              <a:ext uri="{FF2B5EF4-FFF2-40B4-BE49-F238E27FC236}">
                <a16:creationId xmlns:a16="http://schemas.microsoft.com/office/drawing/2014/main" id="{1D307EC2-E295-404D-AE5A-0687C508135B}"/>
              </a:ext>
            </a:extLst>
          </p:cNvPr>
          <p:cNvSpPr txBox="1"/>
          <p:nvPr/>
        </p:nvSpPr>
        <p:spPr>
          <a:xfrm>
            <a:off x="8378190" y="1303020"/>
            <a:ext cx="3394710" cy="1477328"/>
          </a:xfrm>
          <a:prstGeom prst="rect">
            <a:avLst/>
          </a:prstGeom>
          <a:noFill/>
        </p:spPr>
        <p:txBody>
          <a:bodyPr wrap="square" rtlCol="0">
            <a:spAutoFit/>
          </a:bodyPr>
          <a:lstStyle/>
          <a:p>
            <a:r>
              <a:rPr lang="en-US" dirty="0"/>
              <a:t>Some of the Unused Features that may be of interest to you:</a:t>
            </a:r>
          </a:p>
          <a:p>
            <a:pPr marL="285750" indent="-285750">
              <a:buFont typeface="Arial" panose="020B0604020202020204" pitchFamily="34" charset="0"/>
              <a:buChar char="•"/>
            </a:pPr>
            <a:r>
              <a:rPr lang="en-US" dirty="0"/>
              <a:t>CSM to complete</a:t>
            </a:r>
          </a:p>
          <a:p>
            <a:pPr marL="285750" indent="-285750">
              <a:buFont typeface="Arial" panose="020B0604020202020204" pitchFamily="34" charset="0"/>
              <a:buChar char="•"/>
            </a:pPr>
            <a:r>
              <a:rPr lang="en-US" dirty="0"/>
              <a:t>CSM to complete</a:t>
            </a:r>
          </a:p>
          <a:p>
            <a:pPr marL="285750" indent="-285750">
              <a:buFont typeface="Arial" panose="020B0604020202020204" pitchFamily="34" charset="0"/>
              <a:buChar char="•"/>
            </a:pPr>
            <a:r>
              <a:rPr lang="en-US" dirty="0">
                <a:solidFill>
                  <a:srgbClr val="FF0000"/>
                </a:solidFill>
              </a:rPr>
              <a:t>CSM to complete</a:t>
            </a:r>
          </a:p>
        </p:txBody>
      </p:sp>
    </p:spTree>
    <p:extLst>
      <p:ext uri="{BB962C8B-B14F-4D97-AF65-F5344CB8AC3E}">
        <p14:creationId xmlns:p14="http://schemas.microsoft.com/office/powerpoint/2010/main" val="20180483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5529F9-9343-2736-D78A-5920853E6C61}"/>
              </a:ext>
            </a:extLst>
          </p:cNvPr>
          <p:cNvSpPr>
            <a:spLocks noGrp="1"/>
          </p:cNvSpPr>
          <p:nvPr>
            <p:ph type="sldNum" sz="quarter" idx="12"/>
          </p:nvPr>
        </p:nvSpPr>
        <p:spPr/>
        <p:txBody>
          <a:bodyPr/>
          <a:lstStyle/>
          <a:p>
            <a:fld id="{0885F5B2-48F7-4F18-A961-C29AAE44EB58}" type="slidenum">
              <a:rPr lang="en-US" smtClean="0"/>
              <a:pPr/>
              <a:t>35</a:t>
            </a:fld>
            <a:endParaRPr lang="en-US" dirty="0"/>
          </a:p>
        </p:txBody>
      </p:sp>
      <p:sp>
        <p:nvSpPr>
          <p:cNvPr id="3" name="Title 2">
            <a:extLst>
              <a:ext uri="{FF2B5EF4-FFF2-40B4-BE49-F238E27FC236}">
                <a16:creationId xmlns:a16="http://schemas.microsoft.com/office/drawing/2014/main" id="{1CEC5ED3-BEEB-142C-C61D-D928571CE2D1}"/>
              </a:ext>
            </a:extLst>
          </p:cNvPr>
          <p:cNvSpPr>
            <a:spLocks noGrp="1"/>
          </p:cNvSpPr>
          <p:nvPr>
            <p:ph type="title"/>
          </p:nvPr>
        </p:nvSpPr>
        <p:spPr/>
        <p:txBody>
          <a:bodyPr/>
          <a:lstStyle/>
          <a:p>
            <a:r>
              <a:rPr lang="en-US" dirty="0"/>
              <a:t>Object Health</a:t>
            </a:r>
          </a:p>
        </p:txBody>
      </p:sp>
      <p:sp>
        <p:nvSpPr>
          <p:cNvPr id="4" name="Text Placeholder 3">
            <a:extLst>
              <a:ext uri="{FF2B5EF4-FFF2-40B4-BE49-F238E27FC236}">
                <a16:creationId xmlns:a16="http://schemas.microsoft.com/office/drawing/2014/main" id="{7D2BF3FE-B79D-1D68-3FEC-E11211134F51}"/>
              </a:ext>
            </a:extLst>
          </p:cNvPr>
          <p:cNvSpPr>
            <a:spLocks noGrp="1"/>
          </p:cNvSpPr>
          <p:nvPr>
            <p:ph type="body" idx="1"/>
          </p:nvPr>
        </p:nvSpPr>
        <p:spPr/>
        <p:txBody>
          <a:bodyPr/>
          <a:lstStyle/>
          <a:p>
            <a:r>
              <a:rPr lang="en-US" dirty="0"/>
              <a:t>{{</a:t>
            </a:r>
            <a:r>
              <a:rPr lang="en-US" dirty="0" err="1"/>
              <a:t>val:vhc</a:t>
            </a:r>
            <a:r>
              <a:rPr lang="en-US" dirty="0"/>
              <a:t>--intro.csv[1:1]}}</a:t>
            </a:r>
          </a:p>
          <a:p>
            <a:endParaRPr lang="en-US" dirty="0"/>
          </a:p>
        </p:txBody>
      </p:sp>
    </p:spTree>
    <p:extLst>
      <p:ext uri="{BB962C8B-B14F-4D97-AF65-F5344CB8AC3E}">
        <p14:creationId xmlns:p14="http://schemas.microsoft.com/office/powerpoint/2010/main" val="2729875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BB97F7AA-19C8-43EA-B3EA-B803B179E65E}"/>
              </a:ext>
            </a:extLst>
          </p:cNvPr>
          <p:cNvGraphicFramePr>
            <a:graphicFrameLocks noGrp="1"/>
          </p:cNvGraphicFramePr>
          <p:nvPr>
            <p:ph sz="quarter" idx="16"/>
            <p:extLst>
              <p:ext uri="{D42A27DB-BD31-4B8C-83A1-F6EECF244321}">
                <p14:modId xmlns:p14="http://schemas.microsoft.com/office/powerpoint/2010/main" val="2760443107"/>
              </p:ext>
            </p:extLst>
          </p:nvPr>
        </p:nvGraphicFramePr>
        <p:xfrm>
          <a:off x="575310" y="1926281"/>
          <a:ext cx="7302500" cy="4271728"/>
        </p:xfrm>
        <a:graphic>
          <a:graphicData uri="http://schemas.openxmlformats.org/drawingml/2006/table">
            <a:tbl>
              <a:tblPr firstRow="1" bandRow="1">
                <a:tableStyleId>{9DCAF9ED-07DC-4A11-8D7F-57B35C25682E}</a:tableStyleId>
              </a:tblPr>
              <a:tblGrid>
                <a:gridCol w="4653571">
                  <a:extLst>
                    <a:ext uri="{9D8B030D-6E8A-4147-A177-3AD203B41FA5}">
                      <a16:colId xmlns:a16="http://schemas.microsoft.com/office/drawing/2014/main" val="2422292362"/>
                    </a:ext>
                  </a:extLst>
                </a:gridCol>
                <a:gridCol w="2648929">
                  <a:extLst>
                    <a:ext uri="{9D8B030D-6E8A-4147-A177-3AD203B41FA5}">
                      <a16:colId xmlns:a16="http://schemas.microsoft.com/office/drawing/2014/main" val="2559358425"/>
                    </a:ext>
                  </a:extLst>
                </a:gridCol>
              </a:tblGrid>
              <a:tr h="561115">
                <a:tc>
                  <a:txBody>
                    <a:bodyPr/>
                    <a:lstStyle/>
                    <a:p>
                      <a:pPr algn="ctr" fontAlgn="t">
                        <a:defRPr sz="1600">
                          <a:solidFill>
                            <a:srgbClr val="FFFFFF"/>
                          </a:solidFill>
                        </a:defRPr>
                      </a:pPr>
                      <a:r>
                        <a:rPr sz="1600" dirty="0" err="1"/>
                        <a:t>ObjectDatabaseName</a:t>
                      </a:r>
                      <a:endParaRPr lang="en-US" sz="1600" b="1" i="0" u="none" strike="noStrike" dirty="0">
                        <a:solidFill>
                          <a:srgbClr val="FFFFFF"/>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rgbClr val="FFFFFF"/>
                          </a:solidFill>
                        </a:defRPr>
                      </a:pPr>
                      <a:r>
                        <a:rPr sz="1600" dirty="0"/>
                        <a:t>Avg Statement Count Per Table</a:t>
                      </a:r>
                      <a:endParaRPr lang="en-US" sz="1600" b="1" i="0" u="none" strike="noStrike" dirty="0">
                        <a:solidFill>
                          <a:srgbClr val="FFFFFF"/>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28841891"/>
                  </a:ext>
                </a:extLst>
              </a:tr>
              <a:tr h="713794">
                <a:tc>
                  <a:txBody>
                    <a:bodyPr/>
                    <a:lstStyle/>
                    <a:p>
                      <a:pPr algn="ctr" fontAlgn="t">
                        <a:defRPr sz="1600">
                          <a:solidFill>
                            <a:schemeClr val="tx1"/>
                          </a:solidFill>
                        </a:defRPr>
                      </a:pPr>
                      <a:r>
                        <a:rPr lang="en-US" sz="1600" dirty="0"/>
                        <a:t>{{</a:t>
                      </a:r>
                      <a:r>
                        <a:rPr lang="en-US" sz="1600" dirty="0" err="1"/>
                        <a:t>col:vhc</a:t>
                      </a:r>
                      <a:r>
                        <a:rPr lang="en-US" sz="1600" dirty="0"/>
                        <a:t>--</a:t>
                      </a:r>
                      <a:r>
                        <a:rPr lang="en-US" sz="1600" dirty="0" err="1"/>
                        <a:t>databases_most_dml_tables.csv</a:t>
                      </a:r>
                      <a:r>
                        <a:rPr lang="en-US" sz="1600" dirty="0"/>
                        <a:t>[1]}}</a:t>
                      </a: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r>
                        <a:rPr lang="en-US" sz="1600" dirty="0"/>
                        <a:t>{{</a:t>
                      </a:r>
                      <a:r>
                        <a:rPr lang="en-US" sz="1600" dirty="0" err="1"/>
                        <a:t>col:vhc</a:t>
                      </a:r>
                      <a:r>
                        <a:rPr lang="en-US" sz="1600" dirty="0"/>
                        <a:t>--</a:t>
                      </a:r>
                      <a:r>
                        <a:rPr lang="en-US" sz="1600" dirty="0" err="1"/>
                        <a:t>databases_most_dml_tables.csv</a:t>
                      </a:r>
                      <a:r>
                        <a:rPr lang="en-US" sz="1600" dirty="0"/>
                        <a:t>[2]}}</a:t>
                      </a: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94870431"/>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27567842"/>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71646849"/>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42317202"/>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4025366"/>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158296"/>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39346648"/>
                  </a:ext>
                </a:extLst>
              </a:tr>
            </a:tbl>
          </a:graphicData>
        </a:graphic>
      </p:graphicFrame>
      <p:sp>
        <p:nvSpPr>
          <p:cNvPr id="3" name="Title 2">
            <a:extLst>
              <a:ext uri="{FF2B5EF4-FFF2-40B4-BE49-F238E27FC236}">
                <a16:creationId xmlns:a16="http://schemas.microsoft.com/office/drawing/2014/main" id="{C16FB369-ABD6-4815-91BE-2F9AFC1775A9}"/>
              </a:ext>
            </a:extLst>
          </p:cNvPr>
          <p:cNvSpPr>
            <a:spLocks noGrp="1"/>
          </p:cNvSpPr>
          <p:nvPr>
            <p:ph type="title"/>
          </p:nvPr>
        </p:nvSpPr>
        <p:spPr>
          <a:xfrm>
            <a:off x="575310" y="395492"/>
            <a:ext cx="11041380" cy="813548"/>
          </a:xfrm>
        </p:spPr>
        <p:txBody>
          <a:bodyPr/>
          <a:lstStyle/>
          <a:p>
            <a:r>
              <a:rPr lang="en-US"/>
              <a:t>Databases with Most Frequent INSERTS/UPDATES/DELETES</a:t>
            </a:r>
          </a:p>
        </p:txBody>
      </p:sp>
      <p:sp>
        <p:nvSpPr>
          <p:cNvPr id="13" name="Text Placeholder 3">
            <a:extLst>
              <a:ext uri="{FF2B5EF4-FFF2-40B4-BE49-F238E27FC236}">
                <a16:creationId xmlns:a16="http://schemas.microsoft.com/office/drawing/2014/main" id="{20F8BD45-A9C3-0149-BD7D-C183806E7F37}"/>
              </a:ext>
            </a:extLst>
          </p:cNvPr>
          <p:cNvSpPr>
            <a:spLocks noGrp="1"/>
          </p:cNvSpPr>
          <p:nvPr>
            <p:ph type="body" sz="quarter" idx="11"/>
          </p:nvPr>
        </p:nvSpPr>
        <p:spPr>
          <a:xfrm>
            <a:off x="579120" y="971296"/>
            <a:ext cx="11033760" cy="475488"/>
          </a:xfrm>
        </p:spPr>
        <p:txBody>
          <a:bodyPr/>
          <a:lstStyle/>
          <a:p>
            <a:r>
              <a:rPr lang="en-PH" dirty="0"/>
              <a:t>On average, {{</a:t>
            </a:r>
            <a:r>
              <a:rPr lang="en-PH" dirty="0" err="1"/>
              <a:t>val:vhc</a:t>
            </a:r>
            <a:r>
              <a:rPr lang="en-PH" dirty="0"/>
              <a:t>--tablecount_over_1500_dml_average.csv[1:2]}} tables exceed 1,500 DML statements on a daily basis</a:t>
            </a:r>
          </a:p>
        </p:txBody>
      </p:sp>
      <p:sp>
        <p:nvSpPr>
          <p:cNvPr id="16" name="Rectangle 15">
            <a:extLst>
              <a:ext uri="{FF2B5EF4-FFF2-40B4-BE49-F238E27FC236}">
                <a16:creationId xmlns:a16="http://schemas.microsoft.com/office/drawing/2014/main" id="{D76D7FE7-EF31-DC40-8784-B1B4E96C6A99}"/>
              </a:ext>
            </a:extLst>
          </p:cNvPr>
          <p:cNvSpPr/>
          <p:nvPr/>
        </p:nvSpPr>
        <p:spPr>
          <a:xfrm>
            <a:off x="8243887" y="2537751"/>
            <a:ext cx="3541852" cy="2737737"/>
          </a:xfrm>
          <a:prstGeom prst="rect">
            <a:avLst/>
          </a:prstGeom>
        </p:spPr>
        <p:txBody>
          <a:bodyPr wrap="square">
            <a:spAutoFit/>
          </a:bodyPr>
          <a:lstStyle/>
          <a:p>
            <a:pPr lvl="0" defTabSz="914330">
              <a:lnSpc>
                <a:spcPct val="130000"/>
              </a:lnSpc>
              <a:spcBef>
                <a:spcPts val="1200"/>
              </a:spcBef>
              <a:defRPr/>
            </a:pPr>
            <a:r>
              <a:rPr lang="en-US" sz="1400" b="1" dirty="0">
                <a:solidFill>
                  <a:srgbClr val="6B767D"/>
                </a:solidFill>
              </a:rPr>
              <a:t>Why do I care?</a:t>
            </a:r>
            <a:endParaRPr lang="en-US" sz="1400" dirty="0">
              <a:solidFill>
                <a:srgbClr val="6B767D"/>
              </a:solidFill>
            </a:endParaRPr>
          </a:p>
          <a:p>
            <a:pPr defTabSz="914330">
              <a:lnSpc>
                <a:spcPct val="130000"/>
              </a:lnSpc>
              <a:spcBef>
                <a:spcPts val="1200"/>
              </a:spcBef>
              <a:defRPr/>
            </a:pPr>
            <a:r>
              <a:rPr kumimoji="0" lang="en-US" sz="1400" b="0" i="0" u="none" strike="noStrike" kern="1200" cap="none" spc="0" normalizeH="0" baseline="0" noProof="0" dirty="0">
                <a:ln>
                  <a:noFill/>
                </a:ln>
                <a:solidFill>
                  <a:srgbClr val="6B767D"/>
                </a:solidFill>
                <a:effectLst/>
                <a:uLnTx/>
                <a:uFillTx/>
                <a:latin typeface="Arial" panose="020B0604020202020204"/>
                <a:ea typeface="+mn-ea"/>
                <a:cs typeface="+mn-cs"/>
              </a:rPr>
              <a:t>There is no restriction with Teradata on the number of DML statements (inserts/updates/deletes), however, some ETL is more efficient when done with a bulk utility rather than singleton DML statements.   Understanding where massive counts of DML exist can help point towards optimization opportunities.</a:t>
            </a:r>
          </a:p>
        </p:txBody>
      </p:sp>
    </p:spTree>
    <p:custDataLst>
      <p:tags r:id="rId1"/>
    </p:custDataLst>
    <p:extLst>
      <p:ext uri="{BB962C8B-B14F-4D97-AF65-F5344CB8AC3E}">
        <p14:creationId xmlns:p14="http://schemas.microsoft.com/office/powerpoint/2010/main" val="336261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AB0C5323-E3DE-4ABB-ABAA-512CA6EFDEEA}"/>
              </a:ext>
            </a:extLst>
          </p:cNvPr>
          <p:cNvGraphicFramePr>
            <a:graphicFrameLocks noGrp="1"/>
          </p:cNvGraphicFramePr>
          <p:nvPr>
            <p:ph sz="quarter" idx="16"/>
          </p:nvPr>
        </p:nvGraphicFramePr>
        <p:xfrm>
          <a:off x="1689905" y="1638434"/>
          <a:ext cx="8681011" cy="4676505"/>
        </p:xfrm>
        <a:graphic>
          <a:graphicData uri="http://schemas.openxmlformats.org/drawingml/2006/table">
            <a:tbl>
              <a:tblPr firstRow="1" bandRow="1">
                <a:tableStyleId>{9DCAF9ED-07DC-4A11-8D7F-57B35C25682E}</a:tableStyleId>
              </a:tblPr>
              <a:tblGrid>
                <a:gridCol w="4602409">
                  <a:extLst>
                    <a:ext uri="{9D8B030D-6E8A-4147-A177-3AD203B41FA5}">
                      <a16:colId xmlns:a16="http://schemas.microsoft.com/office/drawing/2014/main" val="3407009080"/>
                    </a:ext>
                  </a:extLst>
                </a:gridCol>
                <a:gridCol w="1536097">
                  <a:extLst>
                    <a:ext uri="{9D8B030D-6E8A-4147-A177-3AD203B41FA5}">
                      <a16:colId xmlns:a16="http://schemas.microsoft.com/office/drawing/2014/main" val="901635371"/>
                    </a:ext>
                  </a:extLst>
                </a:gridCol>
                <a:gridCol w="1306566">
                  <a:extLst>
                    <a:ext uri="{9D8B030D-6E8A-4147-A177-3AD203B41FA5}">
                      <a16:colId xmlns:a16="http://schemas.microsoft.com/office/drawing/2014/main" val="3955404107"/>
                    </a:ext>
                  </a:extLst>
                </a:gridCol>
                <a:gridCol w="1235939">
                  <a:extLst>
                    <a:ext uri="{9D8B030D-6E8A-4147-A177-3AD203B41FA5}">
                      <a16:colId xmlns:a16="http://schemas.microsoft.com/office/drawing/2014/main" val="956764035"/>
                    </a:ext>
                  </a:extLst>
                </a:gridCol>
              </a:tblGrid>
              <a:tr h="229359">
                <a:tc>
                  <a:txBody>
                    <a:bodyPr/>
                    <a:lstStyle/>
                    <a:p>
                      <a:pPr algn="l" fontAlgn="b">
                        <a:defRPr sz="1000">
                          <a:solidFill>
                            <a:srgbClr val="FFFFFF"/>
                          </a:solidFill>
                        </a:defRPr>
                      </a:pPr>
                      <a:r>
                        <a:rPr sz="1000" dirty="0" err="1">
                          <a:latin typeface="+mn-lt"/>
                        </a:rPr>
                        <a:t>DataBaseName</a:t>
                      </a:r>
                      <a:endParaRPr lang="en-US" sz="1000" b="0" i="0" u="none" strike="noStrike" baseline="0" dirty="0">
                        <a:solidFill>
                          <a:srgbClr val="FFFFFF"/>
                        </a:solidFill>
                        <a:effectLst/>
                        <a:latin typeface="+mn-lt"/>
                      </a:endParaRPr>
                    </a:p>
                  </a:txBody>
                  <a:tcPr marL="90000" marR="6921" marT="6921"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lang="en-US" sz="1000">
                          <a:latin typeface="+mn-lt"/>
                        </a:rPr>
                        <a:t>Used Space (GB)</a:t>
                      </a:r>
                      <a:endParaRPr lang="en-US" sz="1000" b="0" i="0" u="none" strike="noStrike" baseline="0" dirty="0">
                        <a:solidFill>
                          <a:srgbClr val="FFFFFF"/>
                        </a:solidFill>
                        <a:effectLst/>
                        <a:latin typeface="+mn-lt"/>
                      </a:endParaRP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lang="en-US" sz="1000" b="0" i="0" u="none" strike="noStrike" baseline="0" dirty="0">
                          <a:solidFill>
                            <a:srgbClr val="FFFFFF"/>
                          </a:solidFill>
                          <a:effectLst/>
                          <a:latin typeface="+mn-lt"/>
                        </a:rPr>
                        <a:t>Max Space (GB)</a:t>
                      </a: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lang="en-US" sz="1000" b="0" i="0" u="none" strike="noStrike" baseline="0" dirty="0">
                          <a:solidFill>
                            <a:srgbClr val="FFFFFF"/>
                          </a:solidFill>
                          <a:effectLst/>
                          <a:latin typeface="+mn-lt"/>
                        </a:rPr>
                        <a:t>Fill %</a:t>
                      </a: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5912250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a:t>
                      </a: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[2]}}</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[3]}}</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[4]}}</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6031596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268717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12456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504655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118315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648639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0691330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686988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9821985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4418051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573611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5255521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8289566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394968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730053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68236909"/>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1502184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728789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187653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09426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5001551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3189608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73116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031284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433651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28382698"/>
                  </a:ext>
                </a:extLst>
              </a:tr>
            </a:tbl>
          </a:graphicData>
        </a:graphic>
      </p:graphicFrame>
      <p:sp>
        <p:nvSpPr>
          <p:cNvPr id="3" name="Title 2">
            <a:extLst>
              <a:ext uri="{FF2B5EF4-FFF2-40B4-BE49-F238E27FC236}">
                <a16:creationId xmlns:a16="http://schemas.microsoft.com/office/drawing/2014/main" id="{6D62432E-5C47-4DD4-BF04-82EFDA24536E}"/>
              </a:ext>
            </a:extLst>
          </p:cNvPr>
          <p:cNvSpPr>
            <a:spLocks noGrp="1"/>
          </p:cNvSpPr>
          <p:nvPr>
            <p:ph type="title"/>
          </p:nvPr>
        </p:nvSpPr>
        <p:spPr>
          <a:xfrm>
            <a:off x="575310" y="395492"/>
            <a:ext cx="11041380" cy="813548"/>
          </a:xfrm>
        </p:spPr>
        <p:txBody>
          <a:bodyPr/>
          <a:lstStyle/>
          <a:p>
            <a:r>
              <a:rPr lang="en-US" dirty="0"/>
              <a:t>Disk Consumption: Top 25 Largest Databases</a:t>
            </a:r>
          </a:p>
        </p:txBody>
      </p:sp>
    </p:spTree>
    <p:custDataLst>
      <p:tags r:id="rId1"/>
    </p:custDataLst>
    <p:extLst>
      <p:ext uri="{BB962C8B-B14F-4D97-AF65-F5344CB8AC3E}">
        <p14:creationId xmlns:p14="http://schemas.microsoft.com/office/powerpoint/2010/main" val="244894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22" name="TextBox 21">
            <a:extLst>
              <a:ext uri="{FF2B5EF4-FFF2-40B4-BE49-F238E27FC236}">
                <a16:creationId xmlns:a16="http://schemas.microsoft.com/office/drawing/2014/main" id="{CD7F251C-9236-D244-9348-A66B0EB0705D}"/>
              </a:ext>
            </a:extLst>
          </p:cNvPr>
          <p:cNvSpPr txBox="1"/>
          <p:nvPr/>
        </p:nvSpPr>
        <p:spPr>
          <a:xfrm>
            <a:off x="2286000" y="1834963"/>
            <a:ext cx="3896491"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Primary Indexes</a:t>
            </a:r>
          </a:p>
        </p:txBody>
      </p:sp>
      <p:sp>
        <p:nvSpPr>
          <p:cNvPr id="30" name="TextBox 29">
            <a:extLst>
              <a:ext uri="{FF2B5EF4-FFF2-40B4-BE49-F238E27FC236}">
                <a16:creationId xmlns:a16="http://schemas.microsoft.com/office/drawing/2014/main" id="{82C7CA1A-3A1F-C340-A4B9-9E9731C0C2FF}"/>
              </a:ext>
            </a:extLst>
          </p:cNvPr>
          <p:cNvSpPr txBox="1"/>
          <p:nvPr/>
        </p:nvSpPr>
        <p:spPr>
          <a:xfrm>
            <a:off x="2286000" y="2794905"/>
            <a:ext cx="3496382"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Table Structures</a:t>
            </a:r>
            <a:endParaRPr lang="en-PH" sz="1400" dirty="0">
              <a:solidFill>
                <a:schemeClr val="tx1">
                  <a:lumMod val="75000"/>
                </a:schemeClr>
              </a:solidFill>
              <a:latin typeface="Arial"/>
            </a:endParaRPr>
          </a:p>
        </p:txBody>
      </p:sp>
      <p:sp>
        <p:nvSpPr>
          <p:cNvPr id="31" name="TextBox 30">
            <a:extLst>
              <a:ext uri="{FF2B5EF4-FFF2-40B4-BE49-F238E27FC236}">
                <a16:creationId xmlns:a16="http://schemas.microsoft.com/office/drawing/2014/main" id="{DF35D18D-5E3A-AA4F-9C45-49D4FF1768BB}"/>
              </a:ext>
            </a:extLst>
          </p:cNvPr>
          <p:cNvSpPr txBox="1"/>
          <p:nvPr/>
        </p:nvSpPr>
        <p:spPr>
          <a:xfrm>
            <a:off x="2286000" y="4474406"/>
            <a:ext cx="5042776"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Column Constraints</a:t>
            </a:r>
          </a:p>
        </p:txBody>
      </p:sp>
      <p:sp>
        <p:nvSpPr>
          <p:cNvPr id="34" name="Rectangle 33">
            <a:extLst>
              <a:ext uri="{FF2B5EF4-FFF2-40B4-BE49-F238E27FC236}">
                <a16:creationId xmlns:a16="http://schemas.microsoft.com/office/drawing/2014/main" id="{B4E0F462-9613-9741-BD5C-F347A2A3034C}"/>
              </a:ext>
            </a:extLst>
          </p:cNvPr>
          <p:cNvSpPr/>
          <p:nvPr/>
        </p:nvSpPr>
        <p:spPr>
          <a:xfrm>
            <a:off x="2286000" y="4818667"/>
            <a:ext cx="5954213" cy="815608"/>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constraints.csv</a:t>
            </a:r>
            <a:r>
              <a:rPr lang="en-PH" sz="1400" dirty="0">
                <a:solidFill>
                  <a:schemeClr val="tx1">
                    <a:lumMod val="75000"/>
                  </a:schemeClr>
                </a:solidFill>
                <a:latin typeface="Arial"/>
              </a:rPr>
              <a:t>[1:6]}} Check Column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constraints.csv</a:t>
            </a:r>
            <a:r>
              <a:rPr lang="en-PH" sz="1400" dirty="0">
                <a:solidFill>
                  <a:schemeClr val="tx1">
                    <a:lumMod val="75000"/>
                  </a:schemeClr>
                </a:solidFill>
                <a:latin typeface="Arial"/>
              </a:rPr>
              <a:t>[1:3]}} Primary Key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constraints.csv</a:t>
            </a:r>
            <a:r>
              <a:rPr lang="en-PH" sz="1400" dirty="0">
                <a:solidFill>
                  <a:schemeClr val="tx1">
                    <a:lumMod val="75000"/>
                  </a:schemeClr>
                </a:solidFill>
                <a:latin typeface="Arial"/>
              </a:rPr>
              <a:t>[1:5]}} Foreign Key Constraints</a:t>
            </a:r>
          </a:p>
        </p:txBody>
      </p:sp>
      <p:sp>
        <p:nvSpPr>
          <p:cNvPr id="35" name="Rectangle 34">
            <a:extLst>
              <a:ext uri="{FF2B5EF4-FFF2-40B4-BE49-F238E27FC236}">
                <a16:creationId xmlns:a16="http://schemas.microsoft.com/office/drawing/2014/main" id="{EED43D3F-CAD2-AA4C-A5EA-A481CD50BC69}"/>
              </a:ext>
            </a:extLst>
          </p:cNvPr>
          <p:cNvSpPr/>
          <p:nvPr/>
        </p:nvSpPr>
        <p:spPr>
          <a:xfrm>
            <a:off x="2286000" y="2171704"/>
            <a:ext cx="3998805" cy="307777"/>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constraints.csv</a:t>
            </a:r>
            <a:r>
              <a:rPr lang="en-PH" sz="1400" dirty="0">
                <a:solidFill>
                  <a:schemeClr val="tx1">
                    <a:lumMod val="75000"/>
                  </a:schemeClr>
                </a:solidFill>
                <a:latin typeface="Arial"/>
              </a:rPr>
              <a:t>[1:2]}} UPI Defined</a:t>
            </a:r>
          </a:p>
        </p:txBody>
      </p:sp>
      <p:sp>
        <p:nvSpPr>
          <p:cNvPr id="37" name="Rectangle 36">
            <a:extLst>
              <a:ext uri="{FF2B5EF4-FFF2-40B4-BE49-F238E27FC236}">
                <a16:creationId xmlns:a16="http://schemas.microsoft.com/office/drawing/2014/main" id="{1742B89E-CF43-0A40-A8A0-5A3D9A7FE814}"/>
              </a:ext>
            </a:extLst>
          </p:cNvPr>
          <p:cNvSpPr/>
          <p:nvPr/>
        </p:nvSpPr>
        <p:spPr>
          <a:xfrm>
            <a:off x="2286000" y="3141154"/>
            <a:ext cx="4242989" cy="2362185"/>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[1:5]}} SET tables out of {{</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[1:2]}} ({{</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[1:6]}})</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[1:7]}} Global Temporary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[1:4]}} Queue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[1:3]}} Join Indexes</a:t>
            </a:r>
          </a:p>
        </p:txBody>
      </p:sp>
      <p:sp>
        <p:nvSpPr>
          <p:cNvPr id="42" name="TextBox 41">
            <a:extLst>
              <a:ext uri="{FF2B5EF4-FFF2-40B4-BE49-F238E27FC236}">
                <a16:creationId xmlns:a16="http://schemas.microsoft.com/office/drawing/2014/main" id="{2ECE32E5-6296-BE4D-A686-C43C5B6796AA}"/>
              </a:ext>
            </a:extLst>
          </p:cNvPr>
          <p:cNvSpPr txBox="1"/>
          <p:nvPr/>
        </p:nvSpPr>
        <p:spPr>
          <a:xfrm>
            <a:off x="6583680" y="1958305"/>
            <a:ext cx="4710223" cy="553998"/>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accent5">
                    <a:lumMod val="50000"/>
                  </a:schemeClr>
                </a:solidFill>
                <a:latin typeface="Arial"/>
              </a:rPr>
              <a:t>Primary Indexes </a:t>
            </a:r>
            <a:r>
              <a:rPr lang="en-PH" sz="1200" dirty="0">
                <a:solidFill>
                  <a:schemeClr val="tx1">
                    <a:lumMod val="75000"/>
                  </a:schemeClr>
                </a:solidFill>
                <a:latin typeface="Arial"/>
              </a:rPr>
              <a:t>drives the intelligent placement of data across AMPs, and can be used to guarantee uniqueness of a field.  This can have a positive impact on performance, especially on tactical workloads.</a:t>
            </a:r>
          </a:p>
        </p:txBody>
      </p:sp>
      <p:sp>
        <p:nvSpPr>
          <p:cNvPr id="43" name="TextBox 42">
            <a:extLst>
              <a:ext uri="{FF2B5EF4-FFF2-40B4-BE49-F238E27FC236}">
                <a16:creationId xmlns:a16="http://schemas.microsoft.com/office/drawing/2014/main" id="{77BE7B1A-B63A-4B48-9635-5A5284D873A5}"/>
              </a:ext>
            </a:extLst>
          </p:cNvPr>
          <p:cNvSpPr txBox="1"/>
          <p:nvPr/>
        </p:nvSpPr>
        <p:spPr>
          <a:xfrm>
            <a:off x="6583680" y="2890391"/>
            <a:ext cx="4710223" cy="1261884"/>
          </a:xfrm>
          <a:prstGeom prst="rect">
            <a:avLst/>
          </a:prstGeom>
          <a:noFill/>
        </p:spPr>
        <p:txBody>
          <a:bodyPr wrap="square" lIns="0" tIns="0" rIns="0" bIns="0" rtlCol="0">
            <a:spAutoFit/>
          </a:bodyPr>
          <a:lstStyle/>
          <a:p>
            <a:pPr lvl="0">
              <a:spcAft>
                <a:spcPts val="1200"/>
              </a:spcAft>
              <a:defRPr sz="1200">
                <a:solidFill>
                  <a:srgbClr val="384951"/>
                </a:solidFill>
                <a:latin typeface="Arial"/>
              </a:defRPr>
            </a:pPr>
            <a:r>
              <a:rPr lang="en-PH" sz="1200" dirty="0">
                <a:solidFill>
                  <a:schemeClr val="accent5">
                    <a:lumMod val="50000"/>
                  </a:schemeClr>
                </a:solidFill>
                <a:latin typeface="Arial"/>
              </a:rPr>
              <a:t>SET Tables </a:t>
            </a:r>
            <a:r>
              <a:rPr lang="en-PH" sz="1200" dirty="0">
                <a:solidFill>
                  <a:schemeClr val="tx1">
                    <a:lumMod val="75000"/>
                  </a:schemeClr>
                </a:solidFill>
                <a:latin typeface="Arial"/>
              </a:rPr>
              <a:t>enforce uniqueness automatically, across the entire row (as a mathematical set).   This simple setting disallows 100% duplicate rows, and eliminate the need for complex ETL.</a:t>
            </a:r>
          </a:p>
          <a:p>
            <a:pPr lvl="0">
              <a:spcAft>
                <a:spcPts val="1200"/>
              </a:spcAft>
              <a:defRPr sz="1200">
                <a:solidFill>
                  <a:srgbClr val="384951"/>
                </a:solidFill>
                <a:latin typeface="Arial"/>
              </a:defRPr>
            </a:pPr>
            <a:r>
              <a:rPr lang="en-PH" sz="1200" dirty="0">
                <a:solidFill>
                  <a:schemeClr val="accent5">
                    <a:lumMod val="50000"/>
                  </a:schemeClr>
                </a:solidFill>
                <a:latin typeface="Arial"/>
              </a:rPr>
              <a:t>Global Temp Tables </a:t>
            </a:r>
            <a:r>
              <a:rPr lang="en-PH" sz="1200" dirty="0">
                <a:solidFill>
                  <a:schemeClr val="tx1">
                    <a:lumMod val="75000"/>
                  </a:schemeClr>
                </a:solidFill>
                <a:latin typeface="Arial"/>
              </a:rPr>
              <a:t>and </a:t>
            </a:r>
            <a:r>
              <a:rPr lang="en-PH" sz="1200" dirty="0">
                <a:solidFill>
                  <a:schemeClr val="accent5">
                    <a:lumMod val="50000"/>
                  </a:schemeClr>
                </a:solidFill>
                <a:latin typeface="Arial"/>
              </a:rPr>
              <a:t>Queue Tables </a:t>
            </a:r>
            <a:r>
              <a:rPr lang="en-PH" sz="1200" dirty="0">
                <a:solidFill>
                  <a:schemeClr val="tx1">
                    <a:lumMod val="75000"/>
                  </a:schemeClr>
                </a:solidFill>
                <a:latin typeface="Arial"/>
              </a:rPr>
              <a:t>are specialized table types, and contain purpose-built constraints on how the data is stored and accessed.   </a:t>
            </a:r>
          </a:p>
        </p:txBody>
      </p:sp>
      <p:sp>
        <p:nvSpPr>
          <p:cNvPr id="44" name="TextBox 43">
            <a:extLst>
              <a:ext uri="{FF2B5EF4-FFF2-40B4-BE49-F238E27FC236}">
                <a16:creationId xmlns:a16="http://schemas.microsoft.com/office/drawing/2014/main" id="{0F1A3E65-83B4-D040-93EB-334A6023D8D2}"/>
              </a:ext>
            </a:extLst>
          </p:cNvPr>
          <p:cNvSpPr txBox="1"/>
          <p:nvPr/>
        </p:nvSpPr>
        <p:spPr>
          <a:xfrm>
            <a:off x="6583680" y="4580981"/>
            <a:ext cx="4710223" cy="923330"/>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accent5">
                    <a:lumMod val="50000"/>
                  </a:schemeClr>
                </a:solidFill>
                <a:latin typeface="Arial"/>
              </a:rPr>
              <a:t>Column Constraints</a:t>
            </a:r>
            <a:r>
              <a:rPr lang="en-PH" sz="1200" dirty="0">
                <a:solidFill>
                  <a:schemeClr val="tx1">
                    <a:lumMod val="75000"/>
                  </a:schemeClr>
                </a:solidFill>
                <a:latin typeface="Arial"/>
              </a:rPr>
              <a:t> allow for fine-grain control / verification of specific data elements, and can be constrained by uniqueness, or to a hard-coded list of values via check constraint, or to a separate definition table via Referential Integrity (RI).   Unlike many other vendors, RI in Teradata can be ENFORCED or NOT ENFORCED, set per column.</a:t>
            </a:r>
          </a:p>
        </p:txBody>
      </p:sp>
      <p:sp>
        <p:nvSpPr>
          <p:cNvPr id="2" name="Title 1">
            <a:extLst>
              <a:ext uri="{FF2B5EF4-FFF2-40B4-BE49-F238E27FC236}">
                <a16:creationId xmlns:a16="http://schemas.microsoft.com/office/drawing/2014/main" id="{C02B4FA5-DFFA-DF41-A728-8F5BD9CC8325}"/>
              </a:ext>
            </a:extLst>
          </p:cNvPr>
          <p:cNvSpPr>
            <a:spLocks noGrp="1"/>
          </p:cNvSpPr>
          <p:nvPr>
            <p:ph type="title"/>
          </p:nvPr>
        </p:nvSpPr>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Constraint Analysis</a:t>
            </a:r>
            <a:endParaRPr lang="en-US" dirty="0"/>
          </a:p>
        </p:txBody>
      </p:sp>
      <p:pic>
        <p:nvPicPr>
          <p:cNvPr id="6" name="Picture 5">
            <a:extLst>
              <a:ext uri="{FF2B5EF4-FFF2-40B4-BE49-F238E27FC236}">
                <a16:creationId xmlns:a16="http://schemas.microsoft.com/office/drawing/2014/main" id="{9F9DD48A-A908-4847-BF5B-5B099A5E19BC}"/>
              </a:ext>
            </a:extLst>
          </p:cNvPr>
          <p:cNvPicPr>
            <a:picLocks noChangeAspect="1"/>
          </p:cNvPicPr>
          <p:nvPr/>
        </p:nvPicPr>
        <p:blipFill>
          <a:blip r:embed="rId4"/>
          <a:stretch>
            <a:fillRect/>
          </a:stretch>
        </p:blipFill>
        <p:spPr>
          <a:xfrm>
            <a:off x="1371600" y="1834963"/>
            <a:ext cx="609600" cy="609600"/>
          </a:xfrm>
          <a:prstGeom prst="rect">
            <a:avLst/>
          </a:prstGeom>
        </p:spPr>
      </p:pic>
      <p:pic>
        <p:nvPicPr>
          <p:cNvPr id="9" name="Picture 8">
            <a:extLst>
              <a:ext uri="{FF2B5EF4-FFF2-40B4-BE49-F238E27FC236}">
                <a16:creationId xmlns:a16="http://schemas.microsoft.com/office/drawing/2014/main" id="{9FAD74E1-AB6F-CE43-9832-528FD0631A7C}"/>
              </a:ext>
            </a:extLst>
          </p:cNvPr>
          <p:cNvPicPr>
            <a:picLocks noChangeAspect="1"/>
          </p:cNvPicPr>
          <p:nvPr/>
        </p:nvPicPr>
        <p:blipFill>
          <a:blip r:embed="rId5"/>
          <a:stretch>
            <a:fillRect/>
          </a:stretch>
        </p:blipFill>
        <p:spPr>
          <a:xfrm>
            <a:off x="1371600" y="2804235"/>
            <a:ext cx="609600" cy="609600"/>
          </a:xfrm>
          <a:prstGeom prst="rect">
            <a:avLst/>
          </a:prstGeom>
        </p:spPr>
      </p:pic>
      <p:pic>
        <p:nvPicPr>
          <p:cNvPr id="11" name="Picture 10">
            <a:extLst>
              <a:ext uri="{FF2B5EF4-FFF2-40B4-BE49-F238E27FC236}">
                <a16:creationId xmlns:a16="http://schemas.microsoft.com/office/drawing/2014/main" id="{DAB1EFA9-A668-3D44-8844-38E8034A26D3}"/>
              </a:ext>
            </a:extLst>
          </p:cNvPr>
          <p:cNvPicPr>
            <a:picLocks noChangeAspect="1"/>
          </p:cNvPicPr>
          <p:nvPr/>
        </p:nvPicPr>
        <p:blipFill>
          <a:blip r:embed="rId6"/>
          <a:stretch>
            <a:fillRect/>
          </a:stretch>
        </p:blipFill>
        <p:spPr>
          <a:xfrm>
            <a:off x="1371600" y="4577262"/>
            <a:ext cx="609600" cy="609600"/>
          </a:xfrm>
          <a:prstGeom prst="rect">
            <a:avLst/>
          </a:prstGeom>
        </p:spPr>
      </p:pic>
    </p:spTree>
    <p:custDataLst>
      <p:tags r:id="rId1"/>
    </p:custDataLst>
    <p:extLst>
      <p:ext uri="{BB962C8B-B14F-4D97-AF65-F5344CB8AC3E}">
        <p14:creationId xmlns:p14="http://schemas.microsoft.com/office/powerpoint/2010/main" val="2467254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32" name="TextBox 31">
            <a:extLst>
              <a:ext uri="{FF2B5EF4-FFF2-40B4-BE49-F238E27FC236}">
                <a16:creationId xmlns:a16="http://schemas.microsoft.com/office/drawing/2014/main" id="{C29C24EE-D5F7-1D4F-9B4A-F10F8E77119F}"/>
              </a:ext>
            </a:extLst>
          </p:cNvPr>
          <p:cNvSpPr txBox="1"/>
          <p:nvPr/>
        </p:nvSpPr>
        <p:spPr>
          <a:xfrm>
            <a:off x="2286000" y="1776524"/>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Column Formatting</a:t>
            </a:r>
          </a:p>
        </p:txBody>
      </p:sp>
      <p:sp>
        <p:nvSpPr>
          <p:cNvPr id="33" name="TextBox 32">
            <a:extLst>
              <a:ext uri="{FF2B5EF4-FFF2-40B4-BE49-F238E27FC236}">
                <a16:creationId xmlns:a16="http://schemas.microsoft.com/office/drawing/2014/main" id="{C6E1F63E-2322-3140-B3B9-CD5DDB331457}"/>
              </a:ext>
            </a:extLst>
          </p:cNvPr>
          <p:cNvSpPr txBox="1"/>
          <p:nvPr/>
        </p:nvSpPr>
        <p:spPr>
          <a:xfrm>
            <a:off x="2286000" y="2828609"/>
            <a:ext cx="2889893"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Partitioning</a:t>
            </a:r>
          </a:p>
        </p:txBody>
      </p:sp>
      <p:sp>
        <p:nvSpPr>
          <p:cNvPr id="36" name="Rectangle 35">
            <a:extLst>
              <a:ext uri="{FF2B5EF4-FFF2-40B4-BE49-F238E27FC236}">
                <a16:creationId xmlns:a16="http://schemas.microsoft.com/office/drawing/2014/main" id="{ABFCB377-01D4-334E-9AA6-EE78A88431E4}"/>
              </a:ext>
            </a:extLst>
          </p:cNvPr>
          <p:cNvSpPr/>
          <p:nvPr/>
        </p:nvSpPr>
        <p:spPr>
          <a:xfrm>
            <a:off x="2286000" y="4181029"/>
            <a:ext cx="5378068" cy="2085186"/>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[1:3]}} INTERVAL /TIME SERIES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[1:4]}} PERIOD</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[1:5]}} NUMBER</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[1:6]}} BLOB &gt; 8MB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[1:7]}} CLOB &gt; 16MB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[1:8]}} XML/JSON/AVRO/BSON </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[1:9]}} Geospatial</a:t>
            </a:r>
          </a:p>
          <a:p>
            <a:pPr marL="171450" lvl="0" indent="-171450">
              <a:spcAft>
                <a:spcPts val="300"/>
              </a:spcAft>
              <a:buFont typeface="Arial" panose="020B0604020202020204" pitchFamily="34" charset="0"/>
              <a:buChar char="•"/>
              <a:defRPr sz="1200">
                <a:solidFill>
                  <a:srgbClr val="6B767D"/>
                </a:solidFill>
                <a:latin typeface="Arial"/>
              </a:defRPr>
            </a:pPr>
            <a:endParaRPr lang="en-PH" sz="1400" dirty="0">
              <a:solidFill>
                <a:schemeClr val="tx1">
                  <a:lumMod val="75000"/>
                </a:schemeClr>
              </a:solidFill>
              <a:latin typeface="Arial"/>
            </a:endParaRPr>
          </a:p>
        </p:txBody>
      </p:sp>
      <p:sp>
        <p:nvSpPr>
          <p:cNvPr id="38" name="Rectangle 37">
            <a:extLst>
              <a:ext uri="{FF2B5EF4-FFF2-40B4-BE49-F238E27FC236}">
                <a16:creationId xmlns:a16="http://schemas.microsoft.com/office/drawing/2014/main" id="{53A8BFAE-AD7B-6F49-89B3-A8D3FEBEA7A4}"/>
              </a:ext>
            </a:extLst>
          </p:cNvPr>
          <p:cNvSpPr/>
          <p:nvPr/>
        </p:nvSpPr>
        <p:spPr>
          <a:xfrm>
            <a:off x="2286000" y="3173391"/>
            <a:ext cx="3773244" cy="523220"/>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Index_summary.csv</a:t>
            </a:r>
            <a:r>
              <a:rPr lang="en-PH" sz="1400" dirty="0">
                <a:solidFill>
                  <a:schemeClr val="tx1">
                    <a:lumMod val="75000"/>
                  </a:schemeClr>
                </a:solidFill>
                <a:latin typeface="Arial"/>
              </a:rPr>
              <a:t>[1:3]}} PPI Defined</a:t>
            </a:r>
          </a:p>
        </p:txBody>
      </p:sp>
      <p:sp>
        <p:nvSpPr>
          <p:cNvPr id="39" name="Rectangle 38">
            <a:extLst>
              <a:ext uri="{FF2B5EF4-FFF2-40B4-BE49-F238E27FC236}">
                <a16:creationId xmlns:a16="http://schemas.microsoft.com/office/drawing/2014/main" id="{EB3A23DC-6660-1C4E-A4F2-6B5FBCBC689B}"/>
              </a:ext>
            </a:extLst>
          </p:cNvPr>
          <p:cNvSpPr/>
          <p:nvPr/>
        </p:nvSpPr>
        <p:spPr>
          <a:xfrm>
            <a:off x="2286000" y="2122004"/>
            <a:ext cx="3773244" cy="523220"/>
          </a:xfrm>
          <a:prstGeom prst="rect">
            <a:avLst/>
          </a:prstGeom>
        </p:spPr>
        <p:txBody>
          <a:bodyPr wrap="square">
            <a:spAutoFit/>
          </a:bodyPr>
          <a:lstStyle/>
          <a:p>
            <a:pPr marL="17145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column_format_state.csv</a:t>
            </a:r>
            <a:r>
              <a:rPr lang="en-PH" sz="1400" dirty="0">
                <a:solidFill>
                  <a:schemeClr val="tx1">
                    <a:lumMod val="75000"/>
                  </a:schemeClr>
                </a:solidFill>
                <a:latin typeface="Arial"/>
              </a:rPr>
              <a:t>[1:2]}} Column Formats</a:t>
            </a:r>
          </a:p>
        </p:txBody>
      </p:sp>
      <p:sp>
        <p:nvSpPr>
          <p:cNvPr id="40" name="TextBox 39">
            <a:extLst>
              <a:ext uri="{FF2B5EF4-FFF2-40B4-BE49-F238E27FC236}">
                <a16:creationId xmlns:a16="http://schemas.microsoft.com/office/drawing/2014/main" id="{52B593CA-05C6-2F46-88E1-0AD3B6A40B6A}"/>
              </a:ext>
            </a:extLst>
          </p:cNvPr>
          <p:cNvSpPr txBox="1"/>
          <p:nvPr/>
        </p:nvSpPr>
        <p:spPr>
          <a:xfrm>
            <a:off x="2286000" y="3825950"/>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dirty="0">
                <a:solidFill>
                  <a:schemeClr val="tx1">
                    <a:lumMod val="75000"/>
                  </a:schemeClr>
                </a:solidFill>
                <a:latin typeface="Arial" pitchFamily="34" charset="0"/>
                <a:cs typeface="Arial" pitchFamily="34" charset="0"/>
              </a:rPr>
              <a:t>Special</a:t>
            </a: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 </a:t>
            </a:r>
            <a:r>
              <a:rPr lang="en-GB" sz="2000" b="1" dirty="0">
                <a:solidFill>
                  <a:schemeClr val="tx1">
                    <a:lumMod val="75000"/>
                  </a:schemeClr>
                </a:solidFill>
                <a:latin typeface="Arial" pitchFamily="34" charset="0"/>
                <a:cs typeface="Arial" pitchFamily="34" charset="0"/>
              </a:rPr>
              <a:t>Data</a:t>
            </a: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 </a:t>
            </a:r>
            <a:r>
              <a:rPr lang="en-GB" sz="2000" b="1" dirty="0">
                <a:solidFill>
                  <a:schemeClr val="tx1">
                    <a:lumMod val="75000"/>
                  </a:schemeClr>
                </a:solidFill>
                <a:latin typeface="Arial" pitchFamily="34" charset="0"/>
                <a:cs typeface="Arial" pitchFamily="34" charset="0"/>
              </a:rPr>
              <a:t>Types</a:t>
            </a:r>
          </a:p>
        </p:txBody>
      </p:sp>
      <p:sp>
        <p:nvSpPr>
          <p:cNvPr id="41" name="TextBox 40">
            <a:extLst>
              <a:ext uri="{FF2B5EF4-FFF2-40B4-BE49-F238E27FC236}">
                <a16:creationId xmlns:a16="http://schemas.microsoft.com/office/drawing/2014/main" id="{3E8950F5-B661-FA4B-ACDE-4A18836A88C8}"/>
              </a:ext>
            </a:extLst>
          </p:cNvPr>
          <p:cNvSpPr txBox="1"/>
          <p:nvPr/>
        </p:nvSpPr>
        <p:spPr>
          <a:xfrm>
            <a:off x="6583680" y="1945539"/>
            <a:ext cx="4572000" cy="553998"/>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accent5">
                    <a:lumMod val="50000"/>
                  </a:schemeClr>
                </a:solidFill>
                <a:latin typeface="Arial"/>
              </a:rPr>
              <a:t>Column Formatting </a:t>
            </a:r>
            <a:r>
              <a:rPr lang="en-PH" sz="1200" dirty="0">
                <a:solidFill>
                  <a:schemeClr val="tx1">
                    <a:lumMod val="75000"/>
                  </a:schemeClr>
                </a:solidFill>
                <a:latin typeface="Arial"/>
              </a:rPr>
              <a:t>allows users to control data type precision and default structure for data going in / out of that column.  Without formatting, ETL Governance is left to enforce format consistency.</a:t>
            </a:r>
          </a:p>
        </p:txBody>
      </p:sp>
      <p:sp>
        <p:nvSpPr>
          <p:cNvPr id="42" name="TextBox 41">
            <a:extLst>
              <a:ext uri="{FF2B5EF4-FFF2-40B4-BE49-F238E27FC236}">
                <a16:creationId xmlns:a16="http://schemas.microsoft.com/office/drawing/2014/main" id="{5DEDD4D0-E628-B043-9113-CE482A6BFF81}"/>
              </a:ext>
            </a:extLst>
          </p:cNvPr>
          <p:cNvSpPr txBox="1"/>
          <p:nvPr/>
        </p:nvSpPr>
        <p:spPr>
          <a:xfrm>
            <a:off x="6583680" y="2857049"/>
            <a:ext cx="4572000" cy="553998"/>
          </a:xfrm>
          <a:prstGeom prst="rect">
            <a:avLst/>
          </a:prstGeom>
          <a:noFill/>
        </p:spPr>
        <p:txBody>
          <a:bodyPr wrap="square" lIns="0" tIns="0" rIns="0" bIns="0" rtlCol="0">
            <a:spAutoFit/>
          </a:bodyPr>
          <a:lstStyle/>
          <a:p>
            <a:pPr lvl="0">
              <a:spcAft>
                <a:spcPts val="600"/>
              </a:spcAft>
              <a:defRPr sz="1200">
                <a:solidFill>
                  <a:srgbClr val="384951"/>
                </a:solidFill>
                <a:latin typeface="Arial"/>
              </a:defRPr>
            </a:pPr>
            <a:r>
              <a:rPr lang="en-US" sz="1200" dirty="0">
                <a:solidFill>
                  <a:schemeClr val="tx1">
                    <a:lumMod val="75000"/>
                  </a:schemeClr>
                </a:solidFill>
              </a:rPr>
              <a:t>Teradata offers </a:t>
            </a:r>
            <a:r>
              <a:rPr lang="en-US" sz="1200" dirty="0">
                <a:solidFill>
                  <a:schemeClr val="accent5">
                    <a:lumMod val="50000"/>
                  </a:schemeClr>
                </a:solidFill>
              </a:rPr>
              <a:t>true Multi-Level Partitioning </a:t>
            </a:r>
            <a:r>
              <a:rPr lang="en-US" sz="1200" dirty="0">
                <a:solidFill>
                  <a:schemeClr val="tx1">
                    <a:lumMod val="75000"/>
                  </a:schemeClr>
                </a:solidFill>
              </a:rPr>
              <a:t>that is not often found in the industry.  Besides significantly enhancing performance, constraints can be applied to partitions to ensure data quality.</a:t>
            </a:r>
            <a:endParaRPr lang="en-PH" sz="1200" dirty="0">
              <a:solidFill>
                <a:schemeClr val="tx1">
                  <a:lumMod val="75000"/>
                </a:schemeClr>
              </a:solidFill>
              <a:latin typeface="Arial"/>
            </a:endParaRPr>
          </a:p>
        </p:txBody>
      </p:sp>
      <p:sp>
        <p:nvSpPr>
          <p:cNvPr id="43" name="TextBox 42">
            <a:extLst>
              <a:ext uri="{FF2B5EF4-FFF2-40B4-BE49-F238E27FC236}">
                <a16:creationId xmlns:a16="http://schemas.microsoft.com/office/drawing/2014/main" id="{EF7FA158-D2C8-594F-A30A-F9BE4BB19152}"/>
              </a:ext>
            </a:extLst>
          </p:cNvPr>
          <p:cNvSpPr txBox="1"/>
          <p:nvPr/>
        </p:nvSpPr>
        <p:spPr>
          <a:xfrm>
            <a:off x="6583680" y="3934845"/>
            <a:ext cx="4572000" cy="1738938"/>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US" sz="1200" dirty="0">
                <a:solidFill>
                  <a:schemeClr val="accent5">
                    <a:lumMod val="50000"/>
                  </a:schemeClr>
                </a:solidFill>
              </a:rPr>
              <a:t>Specialized Data Types </a:t>
            </a:r>
            <a:r>
              <a:rPr lang="en-US" sz="1200" dirty="0">
                <a:solidFill>
                  <a:schemeClr val="tx1">
                    <a:lumMod val="75000"/>
                  </a:schemeClr>
                </a:solidFill>
              </a:rPr>
              <a:t>provide specialized business capabilities such as Time Series, Geospatial, Temporal, and Unstructured Data processing. These data types provide expanded flexibility in data sources, while still enforcing each’s specific data structure requirements. </a:t>
            </a:r>
          </a:p>
          <a:p>
            <a:pPr lvl="0">
              <a:spcAft>
                <a:spcPts val="600"/>
              </a:spcAft>
              <a:defRPr sz="1200">
                <a:solidFill>
                  <a:srgbClr val="6B767D"/>
                </a:solidFill>
                <a:latin typeface="Arial"/>
              </a:defRPr>
            </a:pPr>
            <a:r>
              <a:rPr lang="en-US" sz="1200" dirty="0">
                <a:solidFill>
                  <a:schemeClr val="tx1">
                    <a:lumMod val="75000"/>
                  </a:schemeClr>
                </a:solidFill>
              </a:rPr>
              <a:t>For example, JSON data can be loaded into Teradata, validated, and if clean, loaded into a JSON data type where native dot-notation allows SQL to easily navigate the hierarchical nature of JSON nested structures.</a:t>
            </a:r>
            <a:endParaRPr lang="en-PH" sz="1200" dirty="0">
              <a:solidFill>
                <a:schemeClr val="tx1">
                  <a:lumMod val="75000"/>
                </a:schemeClr>
              </a:solidFill>
              <a:latin typeface="Arial"/>
            </a:endParaRPr>
          </a:p>
        </p:txBody>
      </p:sp>
      <p:sp>
        <p:nvSpPr>
          <p:cNvPr id="2" name="Title 1">
            <a:extLst>
              <a:ext uri="{FF2B5EF4-FFF2-40B4-BE49-F238E27FC236}">
                <a16:creationId xmlns:a16="http://schemas.microsoft.com/office/drawing/2014/main" id="{BB1D206D-9DFB-5A45-BAAD-587958C50376}"/>
              </a:ext>
            </a:extLst>
          </p:cNvPr>
          <p:cNvSpPr>
            <a:spLocks noGrp="1"/>
          </p:cNvSpPr>
          <p:nvPr>
            <p:ph type="title"/>
          </p:nvPr>
        </p:nvSpPr>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Constraint Analysis</a:t>
            </a:r>
            <a:endParaRPr lang="en-US" dirty="0"/>
          </a:p>
        </p:txBody>
      </p:sp>
      <p:pic>
        <p:nvPicPr>
          <p:cNvPr id="6" name="Picture 5">
            <a:extLst>
              <a:ext uri="{FF2B5EF4-FFF2-40B4-BE49-F238E27FC236}">
                <a16:creationId xmlns:a16="http://schemas.microsoft.com/office/drawing/2014/main" id="{7A6362F1-FCBC-0340-9580-1BD2A5D5968F}"/>
              </a:ext>
            </a:extLst>
          </p:cNvPr>
          <p:cNvPicPr>
            <a:picLocks noChangeAspect="1"/>
          </p:cNvPicPr>
          <p:nvPr/>
        </p:nvPicPr>
        <p:blipFill>
          <a:blip r:embed="rId4"/>
          <a:stretch>
            <a:fillRect/>
          </a:stretch>
        </p:blipFill>
        <p:spPr>
          <a:xfrm>
            <a:off x="1371600" y="2857049"/>
            <a:ext cx="609600" cy="609600"/>
          </a:xfrm>
          <a:prstGeom prst="rect">
            <a:avLst/>
          </a:prstGeom>
        </p:spPr>
      </p:pic>
      <p:pic>
        <p:nvPicPr>
          <p:cNvPr id="9" name="Picture 8">
            <a:extLst>
              <a:ext uri="{FF2B5EF4-FFF2-40B4-BE49-F238E27FC236}">
                <a16:creationId xmlns:a16="http://schemas.microsoft.com/office/drawing/2014/main" id="{E926575C-1CCB-1E4F-B0A7-CD1F7A377F90}"/>
              </a:ext>
            </a:extLst>
          </p:cNvPr>
          <p:cNvPicPr>
            <a:picLocks noChangeAspect="1"/>
          </p:cNvPicPr>
          <p:nvPr/>
        </p:nvPicPr>
        <p:blipFill>
          <a:blip r:embed="rId5"/>
          <a:stretch>
            <a:fillRect/>
          </a:stretch>
        </p:blipFill>
        <p:spPr>
          <a:xfrm>
            <a:off x="1371600" y="1777731"/>
            <a:ext cx="609600" cy="609600"/>
          </a:xfrm>
          <a:prstGeom prst="rect">
            <a:avLst/>
          </a:prstGeom>
        </p:spPr>
      </p:pic>
      <p:pic>
        <p:nvPicPr>
          <p:cNvPr id="11" name="Picture 10">
            <a:extLst>
              <a:ext uri="{FF2B5EF4-FFF2-40B4-BE49-F238E27FC236}">
                <a16:creationId xmlns:a16="http://schemas.microsoft.com/office/drawing/2014/main" id="{9A3E86F8-D6BF-E14D-8A31-05C42F3E5846}"/>
              </a:ext>
            </a:extLst>
          </p:cNvPr>
          <p:cNvPicPr>
            <a:picLocks noChangeAspect="1"/>
          </p:cNvPicPr>
          <p:nvPr/>
        </p:nvPicPr>
        <p:blipFill>
          <a:blip r:embed="rId6"/>
          <a:stretch>
            <a:fillRect/>
          </a:stretch>
        </p:blipFill>
        <p:spPr>
          <a:xfrm>
            <a:off x="1371600" y="3825950"/>
            <a:ext cx="609600" cy="609600"/>
          </a:xfrm>
          <a:prstGeom prst="rect">
            <a:avLst/>
          </a:prstGeom>
        </p:spPr>
      </p:pic>
    </p:spTree>
    <p:custDataLst>
      <p:tags r:id="rId1"/>
    </p:custDataLst>
    <p:extLst>
      <p:ext uri="{BB962C8B-B14F-4D97-AF65-F5344CB8AC3E}">
        <p14:creationId xmlns:p14="http://schemas.microsoft.com/office/powerpoint/2010/main" val="356828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FE6A9A9-98C5-4D40-5933-AC0BBA71B070}"/>
              </a:ext>
            </a:extLst>
          </p:cNvPr>
          <p:cNvSpPr>
            <a:spLocks noGrp="1"/>
          </p:cNvSpPr>
          <p:nvPr>
            <p:ph type="sldNum" sz="quarter" idx="12"/>
          </p:nvPr>
        </p:nvSpPr>
        <p:spPr/>
        <p:txBody>
          <a:bodyPr/>
          <a:lstStyle/>
          <a:p>
            <a:fld id="{0885F5B2-48F7-4F18-A961-C29AAE44EB58}" type="slidenum">
              <a:rPr lang="en-US" smtClean="0"/>
              <a:t>4</a:t>
            </a:fld>
            <a:endParaRPr lang="en-US" dirty="0"/>
          </a:p>
        </p:txBody>
      </p:sp>
      <p:sp>
        <p:nvSpPr>
          <p:cNvPr id="5" name="Title 4">
            <a:extLst>
              <a:ext uri="{FF2B5EF4-FFF2-40B4-BE49-F238E27FC236}">
                <a16:creationId xmlns:a16="http://schemas.microsoft.com/office/drawing/2014/main" id="{9E454975-E112-3313-4359-DAF4FB9EE0AE}"/>
              </a:ext>
            </a:extLst>
          </p:cNvPr>
          <p:cNvSpPr>
            <a:spLocks noGrp="1"/>
          </p:cNvSpPr>
          <p:nvPr>
            <p:ph type="title"/>
          </p:nvPr>
        </p:nvSpPr>
        <p:spPr/>
        <p:txBody>
          <a:bodyPr/>
          <a:lstStyle/>
          <a:p>
            <a:r>
              <a:rPr lang="en-US" dirty="0"/>
              <a:t>Vantage Health Check (VHC) - Overview</a:t>
            </a:r>
          </a:p>
        </p:txBody>
      </p:sp>
      <p:sp>
        <p:nvSpPr>
          <p:cNvPr id="11" name="Rounded Rectangle 7">
            <a:extLst>
              <a:ext uri="{FF2B5EF4-FFF2-40B4-BE49-F238E27FC236}">
                <a16:creationId xmlns:a16="http://schemas.microsoft.com/office/drawing/2014/main" id="{6380840D-4B27-DBC2-B14F-57604983C337}"/>
              </a:ext>
            </a:extLst>
          </p:cNvPr>
          <p:cNvSpPr/>
          <p:nvPr/>
        </p:nvSpPr>
        <p:spPr>
          <a:xfrm>
            <a:off x="405113" y="1601134"/>
            <a:ext cx="4887856" cy="1930079"/>
          </a:xfrm>
          <a:prstGeom prst="round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u="sng" dirty="0"/>
              <a:t>What is Vantage Health Check?</a:t>
            </a:r>
          </a:p>
          <a:p>
            <a:r>
              <a:rPr lang="en-US" sz="1400" dirty="0"/>
              <a:t>VHC is a collection of Teradata usage analysis to provide a high-level view into a Teradata Vantage system.  This includes typical consumption metrics, but also complexity metrics such as throughput, concurrency, feature usage, and more.</a:t>
            </a:r>
          </a:p>
          <a:p>
            <a:endParaRPr lang="en-US" dirty="0"/>
          </a:p>
        </p:txBody>
      </p:sp>
      <p:sp>
        <p:nvSpPr>
          <p:cNvPr id="12" name="Rounded Rectangle 11">
            <a:extLst>
              <a:ext uri="{FF2B5EF4-FFF2-40B4-BE49-F238E27FC236}">
                <a16:creationId xmlns:a16="http://schemas.microsoft.com/office/drawing/2014/main" id="{4BD41F95-D951-976B-25DC-F11396354219}"/>
              </a:ext>
            </a:extLst>
          </p:cNvPr>
          <p:cNvSpPr/>
          <p:nvPr/>
        </p:nvSpPr>
        <p:spPr>
          <a:xfrm>
            <a:off x="1026831" y="4103646"/>
            <a:ext cx="3891000" cy="2092189"/>
          </a:xfrm>
          <a:prstGeom prst="round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u="sng" dirty="0"/>
              <a:t>Is this information actionable?</a:t>
            </a:r>
          </a:p>
          <a:p>
            <a:r>
              <a:rPr lang="en-US" sz="1400" dirty="0"/>
              <a:t>That is the intention, although what part is actionable depends on the situation and what business use-cases are being solved. Your CSM can use this information to build a data-driven Success Plan and help raise up areas of opportunity.</a:t>
            </a:r>
            <a:endParaRPr lang="en-US" dirty="0"/>
          </a:p>
        </p:txBody>
      </p:sp>
      <p:sp>
        <p:nvSpPr>
          <p:cNvPr id="13" name="Rounded Rectangle 12">
            <a:extLst>
              <a:ext uri="{FF2B5EF4-FFF2-40B4-BE49-F238E27FC236}">
                <a16:creationId xmlns:a16="http://schemas.microsoft.com/office/drawing/2014/main" id="{C442E99A-A3A2-CE25-8B25-F4FB08318F7F}"/>
              </a:ext>
            </a:extLst>
          </p:cNvPr>
          <p:cNvSpPr/>
          <p:nvPr/>
        </p:nvSpPr>
        <p:spPr>
          <a:xfrm>
            <a:off x="5751401" y="1601134"/>
            <a:ext cx="6153384" cy="1458067"/>
          </a:xfrm>
          <a:prstGeom prst="round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u="sng" dirty="0"/>
              <a:t>How often should I refresh VHC?</a:t>
            </a:r>
          </a:p>
          <a:p>
            <a:r>
              <a:rPr lang="en-US" sz="1400" dirty="0"/>
              <a:t>That depends on your rhythm and needs, however graphically, VHC looks the best using between 4 and 6 weeks.  Too much more, and the graphics begin to crowd, but too little data becomes less helpful.  Best practice is to review with your CSM monthly, more-or-less.</a:t>
            </a:r>
            <a:endParaRPr lang="en-US" dirty="0"/>
          </a:p>
        </p:txBody>
      </p:sp>
      <p:sp>
        <p:nvSpPr>
          <p:cNvPr id="14" name="Rounded Rectangle 13">
            <a:extLst>
              <a:ext uri="{FF2B5EF4-FFF2-40B4-BE49-F238E27FC236}">
                <a16:creationId xmlns:a16="http://schemas.microsoft.com/office/drawing/2014/main" id="{47E4207A-FB14-6422-4D7F-E3910CDEB27A}"/>
              </a:ext>
            </a:extLst>
          </p:cNvPr>
          <p:cNvSpPr/>
          <p:nvPr/>
        </p:nvSpPr>
        <p:spPr>
          <a:xfrm>
            <a:off x="6096000" y="4205925"/>
            <a:ext cx="5638800" cy="1989911"/>
          </a:xfrm>
          <a:prstGeom prst="round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u="sng" dirty="0"/>
              <a:t>Can we drill down into a particular area?</a:t>
            </a:r>
          </a:p>
          <a:p>
            <a:r>
              <a:rPr lang="en-US" sz="1400" dirty="0"/>
              <a:t>Of course!  That said, VHC would quickly become prohibitively massive if we tried to cover every drill-down in one document.  Rather, use VHC to identify areas of interest, then work with your CSM to drill into the anomalies.  There are also full consulting engagements that specialize in areas, such as platform optimization or ecosystem architecture, if you have the need to go really deep.</a:t>
            </a:r>
          </a:p>
          <a:p>
            <a:endParaRPr lang="en-US" dirty="0"/>
          </a:p>
        </p:txBody>
      </p:sp>
      <p:pic>
        <p:nvPicPr>
          <p:cNvPr id="15" name="Picture 14">
            <a:extLst>
              <a:ext uri="{FF2B5EF4-FFF2-40B4-BE49-F238E27FC236}">
                <a16:creationId xmlns:a16="http://schemas.microsoft.com/office/drawing/2014/main" id="{04956390-883F-00F2-90E4-1A90A8AEB5C6}"/>
              </a:ext>
            </a:extLst>
          </p:cNvPr>
          <p:cNvPicPr>
            <a:picLocks noChangeAspect="1"/>
          </p:cNvPicPr>
          <p:nvPr/>
        </p:nvPicPr>
        <p:blipFill>
          <a:blip r:embed="rId2"/>
          <a:stretch>
            <a:fillRect/>
          </a:stretch>
        </p:blipFill>
        <p:spPr>
          <a:xfrm>
            <a:off x="3915977" y="2901434"/>
            <a:ext cx="4815984" cy="1575299"/>
          </a:xfrm>
          <a:prstGeom prst="rect">
            <a:avLst/>
          </a:prstGeom>
        </p:spPr>
      </p:pic>
    </p:spTree>
    <p:extLst>
      <p:ext uri="{BB962C8B-B14F-4D97-AF65-F5344CB8AC3E}">
        <p14:creationId xmlns:p14="http://schemas.microsoft.com/office/powerpoint/2010/main" val="29277271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E787920-3640-CB78-1285-400493C5E929}"/>
              </a:ext>
            </a:extLst>
          </p:cNvPr>
          <p:cNvSpPr>
            <a:spLocks noGrp="1"/>
          </p:cNvSpPr>
          <p:nvPr>
            <p:ph type="sldNum" sz="quarter" idx="12"/>
          </p:nvPr>
        </p:nvSpPr>
        <p:spPr/>
        <p:txBody>
          <a:bodyPr/>
          <a:lstStyle/>
          <a:p>
            <a:fld id="{0885F5B2-48F7-4F18-A961-C29AAE44EB58}" type="slidenum">
              <a:rPr lang="en-US" smtClean="0"/>
              <a:pPr/>
              <a:t>40</a:t>
            </a:fld>
            <a:endParaRPr lang="en-US" dirty="0"/>
          </a:p>
        </p:txBody>
      </p:sp>
      <p:sp>
        <p:nvSpPr>
          <p:cNvPr id="9" name="TextBox 8">
            <a:extLst>
              <a:ext uri="{FF2B5EF4-FFF2-40B4-BE49-F238E27FC236}">
                <a16:creationId xmlns:a16="http://schemas.microsoft.com/office/drawing/2014/main" id="{05A01545-9609-7664-1409-08227861B55D}"/>
              </a:ext>
            </a:extLst>
          </p:cNvPr>
          <p:cNvSpPr txBox="1"/>
          <p:nvPr/>
        </p:nvSpPr>
        <p:spPr>
          <a:xfrm>
            <a:off x="3042557" y="3002088"/>
            <a:ext cx="6096000"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1000"/>
              </a:spcAft>
              <a:buClrTx/>
              <a:buSzTx/>
              <a:buFont typeface="Arial" panose="020B0604020202020204" pitchFamily="34" charset="0"/>
              <a:buNone/>
              <a:tabLst/>
              <a:defRPr/>
            </a:pPr>
            <a:r>
              <a:rPr kumimoji="0" lang="en-US" sz="3600" b="0" i="0" u="none" strike="noStrike" kern="1200" cap="none" spc="0" normalizeH="0" baseline="0" noProof="0" dirty="0">
                <a:ln>
                  <a:noFill/>
                </a:ln>
                <a:solidFill>
                  <a:schemeClr val="bg1"/>
                </a:solidFill>
                <a:effectLst/>
                <a:uLnTx/>
                <a:uFillTx/>
                <a:latin typeface="Inter"/>
                <a:ea typeface="+mn-ea"/>
                <a:cs typeface="+mn-cs"/>
              </a:rPr>
              <a:t>Next Steps</a:t>
            </a:r>
          </a:p>
        </p:txBody>
      </p:sp>
      <p:sp>
        <p:nvSpPr>
          <p:cNvPr id="10" name="TextBox 9">
            <a:extLst>
              <a:ext uri="{FF2B5EF4-FFF2-40B4-BE49-F238E27FC236}">
                <a16:creationId xmlns:a16="http://schemas.microsoft.com/office/drawing/2014/main" id="{C375ECEA-F239-155E-1627-FEDC4539B5C8}"/>
              </a:ext>
            </a:extLst>
          </p:cNvPr>
          <p:cNvSpPr txBox="1"/>
          <p:nvPr/>
        </p:nvSpPr>
        <p:spPr>
          <a:xfrm>
            <a:off x="3042557" y="3648419"/>
            <a:ext cx="6106886" cy="461665"/>
          </a:xfrm>
          <a:prstGeom prst="rect">
            <a:avLst/>
          </a:prstGeom>
          <a:noFill/>
        </p:spPr>
        <p:txBody>
          <a:bodyPr wrap="square" rtlCol="0">
            <a:spAutoFit/>
          </a:bodyPr>
          <a:lstStyle/>
          <a:p>
            <a:pPr algn="ctr"/>
            <a:r>
              <a:rPr lang="en-US" sz="2400" dirty="0">
                <a:solidFill>
                  <a:schemeClr val="bg1"/>
                </a:solidFill>
              </a:rPr>
              <a:t>{{</a:t>
            </a:r>
            <a:r>
              <a:rPr lang="en-US" sz="2400" dirty="0" err="1">
                <a:solidFill>
                  <a:schemeClr val="bg1"/>
                </a:solidFill>
              </a:rPr>
              <a:t>val:vhc</a:t>
            </a:r>
            <a:r>
              <a:rPr lang="en-US" sz="2400" dirty="0">
                <a:solidFill>
                  <a:schemeClr val="bg1"/>
                </a:solidFill>
              </a:rPr>
              <a:t>--</a:t>
            </a:r>
            <a:r>
              <a:rPr lang="en-US" sz="2400" dirty="0" err="1">
                <a:solidFill>
                  <a:schemeClr val="bg1"/>
                </a:solidFill>
              </a:rPr>
              <a:t>intro.csv</a:t>
            </a:r>
            <a:r>
              <a:rPr lang="en-US" sz="2400" dirty="0">
                <a:solidFill>
                  <a:schemeClr val="bg1"/>
                </a:solidFill>
              </a:rPr>
              <a:t>[1:1]}}</a:t>
            </a:r>
          </a:p>
        </p:txBody>
      </p:sp>
    </p:spTree>
    <p:extLst>
      <p:ext uri="{BB962C8B-B14F-4D97-AF65-F5344CB8AC3E}">
        <p14:creationId xmlns:p14="http://schemas.microsoft.com/office/powerpoint/2010/main" val="24059034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1BD9B8E-B5B9-6C49-9AEE-9F432F4C69B1}"/>
              </a:ext>
            </a:extLst>
          </p:cNvPr>
          <p:cNvSpPr>
            <a:spLocks noGrp="1"/>
          </p:cNvSpPr>
          <p:nvPr>
            <p:ph sz="quarter" idx="15"/>
          </p:nvPr>
        </p:nvSpPr>
        <p:spPr>
          <a:xfrm>
            <a:off x="587375" y="1600200"/>
            <a:ext cx="5779135" cy="4610100"/>
          </a:xfrm>
        </p:spPr>
        <p:txBody>
          <a:bodyPr/>
          <a:lstStyle/>
          <a:p>
            <a:endParaRPr lang="en-US" dirty="0">
              <a:solidFill>
                <a:schemeClr val="tx1">
                  <a:lumMod val="75000"/>
                </a:schemeClr>
              </a:solidFill>
            </a:endParaRPr>
          </a:p>
          <a:p>
            <a:r>
              <a:rPr lang="en-US" dirty="0">
                <a:solidFill>
                  <a:schemeClr val="tx1">
                    <a:lumMod val="75000"/>
                  </a:schemeClr>
                </a:solidFill>
              </a:rPr>
              <a:t>Click on “New Slide” or  “Layout” and check out some of the planning templates – these will help you build an action plan around this information.</a:t>
            </a:r>
          </a:p>
          <a:p>
            <a:r>
              <a:rPr lang="en-US" dirty="0">
                <a:solidFill>
                  <a:srgbClr val="FF0000"/>
                </a:solidFill>
              </a:rPr>
              <a:t>CSM to complete</a:t>
            </a:r>
          </a:p>
        </p:txBody>
      </p:sp>
      <p:sp>
        <p:nvSpPr>
          <p:cNvPr id="3" name="Title 2">
            <a:extLst>
              <a:ext uri="{FF2B5EF4-FFF2-40B4-BE49-F238E27FC236}">
                <a16:creationId xmlns:a16="http://schemas.microsoft.com/office/drawing/2014/main" id="{D997BB79-A5E0-A04A-B8A7-C02F88F4F05C}"/>
              </a:ext>
            </a:extLst>
          </p:cNvPr>
          <p:cNvSpPr>
            <a:spLocks noGrp="1"/>
          </p:cNvSpPr>
          <p:nvPr>
            <p:ph type="title"/>
          </p:nvPr>
        </p:nvSpPr>
        <p:spPr/>
        <p:txBody>
          <a:bodyPr/>
          <a:lstStyle/>
          <a:p>
            <a:r>
              <a:rPr lang="en-US" dirty="0"/>
              <a:t>Next Steps &amp; Recommendations</a:t>
            </a:r>
          </a:p>
        </p:txBody>
      </p:sp>
      <p:pic>
        <p:nvPicPr>
          <p:cNvPr id="5" name="Picture 4">
            <a:extLst>
              <a:ext uri="{FF2B5EF4-FFF2-40B4-BE49-F238E27FC236}">
                <a16:creationId xmlns:a16="http://schemas.microsoft.com/office/drawing/2014/main" id="{879DFC4D-F6D3-E049-8769-083F2E7D5DCF}"/>
              </a:ext>
            </a:extLst>
          </p:cNvPr>
          <p:cNvPicPr>
            <a:picLocks noChangeAspect="1"/>
          </p:cNvPicPr>
          <p:nvPr/>
        </p:nvPicPr>
        <p:blipFill>
          <a:blip r:embed="rId2"/>
          <a:stretch>
            <a:fillRect/>
          </a:stretch>
        </p:blipFill>
        <p:spPr>
          <a:xfrm>
            <a:off x="6509932" y="1600200"/>
            <a:ext cx="5263560" cy="3737610"/>
          </a:xfrm>
          <a:prstGeom prst="rect">
            <a:avLst/>
          </a:prstGeom>
        </p:spPr>
      </p:pic>
    </p:spTree>
    <p:extLst>
      <p:ext uri="{BB962C8B-B14F-4D97-AF65-F5344CB8AC3E}">
        <p14:creationId xmlns:p14="http://schemas.microsoft.com/office/powerpoint/2010/main" val="40734983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B1D89-5EA5-6749-866F-8E16EBEDF94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6C50FD8-0A0F-A745-8148-C35C68E161B5}"/>
              </a:ext>
            </a:extLst>
          </p:cNvPr>
          <p:cNvSpPr>
            <a:spLocks noGrp="1"/>
          </p:cNvSpPr>
          <p:nvPr>
            <p:ph type="body" sz="quarter" idx="22"/>
          </p:nvPr>
        </p:nvSpPr>
        <p:spPr/>
        <p:txBody>
          <a:bodyPr/>
          <a:lstStyle/>
          <a:p>
            <a:endParaRPr lang="en-US"/>
          </a:p>
        </p:txBody>
      </p:sp>
      <p:sp>
        <p:nvSpPr>
          <p:cNvPr id="4" name="Text Placeholder 3">
            <a:extLst>
              <a:ext uri="{FF2B5EF4-FFF2-40B4-BE49-F238E27FC236}">
                <a16:creationId xmlns:a16="http://schemas.microsoft.com/office/drawing/2014/main" id="{BB06C1EA-348C-234B-922E-0BD27B67CCCA}"/>
              </a:ext>
            </a:extLst>
          </p:cNvPr>
          <p:cNvSpPr>
            <a:spLocks noGrp="1"/>
          </p:cNvSpPr>
          <p:nvPr>
            <p:ph type="body" sz="quarter" idx="35"/>
          </p:nvPr>
        </p:nvSpPr>
        <p:spPr/>
        <p:txBody>
          <a:bodyPr/>
          <a:lstStyle/>
          <a:p>
            <a:endParaRPr lang="en-US"/>
          </a:p>
        </p:txBody>
      </p:sp>
      <p:sp>
        <p:nvSpPr>
          <p:cNvPr id="5" name="Text Placeholder 4">
            <a:extLst>
              <a:ext uri="{FF2B5EF4-FFF2-40B4-BE49-F238E27FC236}">
                <a16:creationId xmlns:a16="http://schemas.microsoft.com/office/drawing/2014/main" id="{D5F9BD88-17F2-8D44-818E-FA2EAF6662D0}"/>
              </a:ext>
            </a:extLst>
          </p:cNvPr>
          <p:cNvSpPr>
            <a:spLocks noGrp="1"/>
          </p:cNvSpPr>
          <p:nvPr>
            <p:ph type="body" sz="quarter" idx="38"/>
          </p:nvPr>
        </p:nvSpPr>
        <p:spPr/>
        <p:txBody>
          <a:bodyPr/>
          <a:lstStyle/>
          <a:p>
            <a:endParaRPr lang="en-US"/>
          </a:p>
        </p:txBody>
      </p:sp>
      <p:sp>
        <p:nvSpPr>
          <p:cNvPr id="6" name="Text Placeholder 5">
            <a:extLst>
              <a:ext uri="{FF2B5EF4-FFF2-40B4-BE49-F238E27FC236}">
                <a16:creationId xmlns:a16="http://schemas.microsoft.com/office/drawing/2014/main" id="{2ED9D860-02BD-8047-B9D2-1FBFE14A1C33}"/>
              </a:ext>
            </a:extLst>
          </p:cNvPr>
          <p:cNvSpPr>
            <a:spLocks noGrp="1"/>
          </p:cNvSpPr>
          <p:nvPr>
            <p:ph type="body" sz="quarter" idx="40"/>
          </p:nvPr>
        </p:nvSpPr>
        <p:spPr/>
        <p:txBody>
          <a:bodyPr/>
          <a:lstStyle/>
          <a:p>
            <a:endParaRPr lang="en-US"/>
          </a:p>
        </p:txBody>
      </p:sp>
      <p:sp>
        <p:nvSpPr>
          <p:cNvPr id="7" name="Text Placeholder 6">
            <a:extLst>
              <a:ext uri="{FF2B5EF4-FFF2-40B4-BE49-F238E27FC236}">
                <a16:creationId xmlns:a16="http://schemas.microsoft.com/office/drawing/2014/main" id="{FE3A333D-9138-5647-A0DB-731BC95B6C8E}"/>
              </a:ext>
            </a:extLst>
          </p:cNvPr>
          <p:cNvSpPr>
            <a:spLocks noGrp="1"/>
          </p:cNvSpPr>
          <p:nvPr>
            <p:ph type="body" sz="quarter" idx="41"/>
          </p:nvPr>
        </p:nvSpPr>
        <p:spPr/>
        <p:txBody>
          <a:bodyPr/>
          <a:lstStyle/>
          <a:p>
            <a:endParaRPr lang="en-US"/>
          </a:p>
        </p:txBody>
      </p:sp>
    </p:spTree>
    <p:extLst>
      <p:ext uri="{BB962C8B-B14F-4D97-AF65-F5344CB8AC3E}">
        <p14:creationId xmlns:p14="http://schemas.microsoft.com/office/powerpoint/2010/main" val="30355092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89F96-F55B-7E40-B8D6-3C8CF69EAD6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1000686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7046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5CAC3B8-A746-F56A-19B9-ADB7B422FAFF}"/>
              </a:ext>
            </a:extLst>
          </p:cNvPr>
          <p:cNvSpPr>
            <a:spLocks noGrp="1"/>
          </p:cNvSpPr>
          <p:nvPr>
            <p:ph type="ftr" sz="quarter" idx="4294967295"/>
          </p:nvPr>
        </p:nvSpPr>
        <p:spPr>
          <a:xfrm>
            <a:off x="9217152" y="6286500"/>
            <a:ext cx="2057400" cy="365759"/>
          </a:xfrm>
          <a:prstGeom prst="rect">
            <a:avLst/>
          </a:prstGeom>
        </p:spPr>
        <p:txBody>
          <a:bodyPr/>
          <a:lstStyle/>
          <a:p>
            <a:pPr algn="l"/>
            <a:r>
              <a:rPr lang="en-US"/>
              <a:t>Internal use only</a:t>
            </a:r>
            <a:endParaRPr lang="en-US" dirty="0"/>
          </a:p>
        </p:txBody>
      </p:sp>
      <p:sp>
        <p:nvSpPr>
          <p:cNvPr id="3" name="Slide Number Placeholder 2">
            <a:extLst>
              <a:ext uri="{FF2B5EF4-FFF2-40B4-BE49-F238E27FC236}">
                <a16:creationId xmlns:a16="http://schemas.microsoft.com/office/drawing/2014/main" id="{E41D6422-8F24-07E0-331C-4215830A8DF0}"/>
              </a:ext>
            </a:extLst>
          </p:cNvPr>
          <p:cNvSpPr>
            <a:spLocks noGrp="1"/>
          </p:cNvSpPr>
          <p:nvPr>
            <p:ph type="sldNum" sz="quarter" idx="12"/>
          </p:nvPr>
        </p:nvSpPr>
        <p:spPr/>
        <p:txBody>
          <a:bodyPr/>
          <a:lstStyle/>
          <a:p>
            <a:fld id="{0885F5B2-48F7-4F18-A961-C29AAE44EB58}" type="slidenum">
              <a:rPr lang="en-US" smtClean="0"/>
              <a:t>5</a:t>
            </a:fld>
            <a:endParaRPr lang="en-US" dirty="0"/>
          </a:p>
        </p:txBody>
      </p:sp>
      <p:sp>
        <p:nvSpPr>
          <p:cNvPr id="107" name="Rounded Rectangle 6">
            <a:extLst>
              <a:ext uri="{FF2B5EF4-FFF2-40B4-BE49-F238E27FC236}">
                <a16:creationId xmlns:a16="http://schemas.microsoft.com/office/drawing/2014/main" id="{38C975D9-F720-E65A-CC6C-8F00175F2564}"/>
              </a:ext>
            </a:extLst>
          </p:cNvPr>
          <p:cNvSpPr/>
          <p:nvPr/>
        </p:nvSpPr>
        <p:spPr>
          <a:xfrm>
            <a:off x="4263336" y="5577740"/>
            <a:ext cx="3644683" cy="1062417"/>
          </a:xfrm>
          <a:prstGeom prst="roundRect">
            <a:avLst>
              <a:gd name="adj" fmla="val 57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ounded Rectangle 2">
            <a:extLst>
              <a:ext uri="{FF2B5EF4-FFF2-40B4-BE49-F238E27FC236}">
                <a16:creationId xmlns:a16="http://schemas.microsoft.com/office/drawing/2014/main" id="{823A6EC3-288F-E78A-7ECC-022235CA1308}"/>
              </a:ext>
            </a:extLst>
          </p:cNvPr>
          <p:cNvSpPr/>
          <p:nvPr/>
        </p:nvSpPr>
        <p:spPr>
          <a:xfrm>
            <a:off x="454690" y="961466"/>
            <a:ext cx="3619856" cy="5678691"/>
          </a:xfrm>
          <a:prstGeom prst="roundRect">
            <a:avLst>
              <a:gd name="adj" fmla="val 738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6B767D"/>
                </a:solidFill>
                <a:effectLst/>
                <a:uLnTx/>
                <a:uFillTx/>
                <a:latin typeface="Arial" panose="020B0604020202020204"/>
                <a:ea typeface="+mn-ea"/>
                <a:cs typeface="+mn-cs"/>
              </a:rPr>
              <a:t>Average response time</a:t>
            </a:r>
            <a:endParaRPr kumimoji="0" lang="en-US" sz="1800" b="0" i="0" u="none" strike="noStrike" kern="1200" cap="none" spc="0" normalizeH="0" baseline="0" noProof="0" dirty="0">
              <a:ln>
                <a:noFill/>
              </a:ln>
              <a:solidFill>
                <a:srgbClr val="6B767D"/>
              </a:solidFill>
              <a:effectLst/>
              <a:uLnTx/>
              <a:uFillTx/>
              <a:latin typeface="Arial" panose="020B0604020202020204"/>
              <a:ea typeface="+mn-ea"/>
              <a:cs typeface="+mn-cs"/>
            </a:endParaRPr>
          </a:p>
        </p:txBody>
      </p:sp>
      <p:sp>
        <p:nvSpPr>
          <p:cNvPr id="109" name="Rounded Rectangle 5">
            <a:extLst>
              <a:ext uri="{FF2B5EF4-FFF2-40B4-BE49-F238E27FC236}">
                <a16:creationId xmlns:a16="http://schemas.microsoft.com/office/drawing/2014/main" id="{4CD5CD8E-5B5B-4501-841D-DBC024B67C1D}"/>
              </a:ext>
            </a:extLst>
          </p:cNvPr>
          <p:cNvSpPr/>
          <p:nvPr/>
        </p:nvSpPr>
        <p:spPr>
          <a:xfrm>
            <a:off x="4265141" y="3063664"/>
            <a:ext cx="3644683" cy="2425027"/>
          </a:xfrm>
          <a:prstGeom prst="roundRect">
            <a:avLst>
              <a:gd name="adj" fmla="val 910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ounded Rectangle 7">
            <a:extLst>
              <a:ext uri="{FF2B5EF4-FFF2-40B4-BE49-F238E27FC236}">
                <a16:creationId xmlns:a16="http://schemas.microsoft.com/office/drawing/2014/main" id="{6CD535F4-0563-C76B-89F6-FB525C16054D}"/>
              </a:ext>
            </a:extLst>
          </p:cNvPr>
          <p:cNvSpPr/>
          <p:nvPr/>
        </p:nvSpPr>
        <p:spPr>
          <a:xfrm>
            <a:off x="8117455" y="984221"/>
            <a:ext cx="3619856" cy="2504053"/>
          </a:xfrm>
          <a:prstGeom prst="roundRect">
            <a:avLst>
              <a:gd name="adj" fmla="val 543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ounded Rectangle 8">
            <a:extLst>
              <a:ext uri="{FF2B5EF4-FFF2-40B4-BE49-F238E27FC236}">
                <a16:creationId xmlns:a16="http://schemas.microsoft.com/office/drawing/2014/main" id="{2105A1A4-0CE3-CB46-A436-5D1A43CAB68A}"/>
              </a:ext>
            </a:extLst>
          </p:cNvPr>
          <p:cNvSpPr/>
          <p:nvPr/>
        </p:nvSpPr>
        <p:spPr>
          <a:xfrm>
            <a:off x="8117455" y="3590106"/>
            <a:ext cx="3619856" cy="2030997"/>
          </a:xfrm>
          <a:prstGeom prst="roundRect">
            <a:avLst>
              <a:gd name="adj" fmla="val 99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6DFBE370-3D16-C9AA-751B-2E2E36DEBB78}"/>
              </a:ext>
            </a:extLst>
          </p:cNvPr>
          <p:cNvSpPr/>
          <p:nvPr/>
        </p:nvSpPr>
        <p:spPr>
          <a:xfrm>
            <a:off x="605246" y="1336417"/>
            <a:ext cx="3318747" cy="699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3" name="TextBox 112">
            <a:extLst>
              <a:ext uri="{FF2B5EF4-FFF2-40B4-BE49-F238E27FC236}">
                <a16:creationId xmlns:a16="http://schemas.microsoft.com/office/drawing/2014/main" id="{0E96BDA7-1DB0-432D-81EA-F879C8BAAB5F}"/>
              </a:ext>
            </a:extLst>
          </p:cNvPr>
          <p:cNvSpPr txBox="1"/>
          <p:nvPr/>
        </p:nvSpPr>
        <p:spPr>
          <a:xfrm>
            <a:off x="605245" y="2187316"/>
            <a:ext cx="1085233" cy="215444"/>
          </a:xfrm>
          <a:prstGeom prst="rect">
            <a:avLst/>
          </a:prstGeom>
          <a:noFill/>
        </p:spPr>
        <p:txBody>
          <a:bodyPr wrap="none" lIns="0" tIns="0" rIns="0" bIns="0" rtlCol="0" anchor="ctr" anchorCtr="0">
            <a:spAutoFit/>
          </a:bodyPr>
          <a:lstStyle/>
          <a:p>
            <a:r>
              <a:rPr lang="en-US" sz="1400" b="1" dirty="0">
                <a:solidFill>
                  <a:srgbClr val="0070C0"/>
                </a:solidFill>
              </a:rPr>
              <a:t>Active Users</a:t>
            </a:r>
            <a:endParaRPr lang="en-US" sz="1050" b="1" dirty="0">
              <a:solidFill>
                <a:srgbClr val="0070C0"/>
              </a:solidFill>
            </a:endParaRPr>
          </a:p>
        </p:txBody>
      </p:sp>
      <p:sp>
        <p:nvSpPr>
          <p:cNvPr id="114" name="Rectangle 113">
            <a:extLst>
              <a:ext uri="{FF2B5EF4-FFF2-40B4-BE49-F238E27FC236}">
                <a16:creationId xmlns:a16="http://schemas.microsoft.com/office/drawing/2014/main" id="{6BB5DBE7-F691-58E4-3C42-B7B13B213539}"/>
              </a:ext>
            </a:extLst>
          </p:cNvPr>
          <p:cNvSpPr/>
          <p:nvPr/>
        </p:nvSpPr>
        <p:spPr>
          <a:xfrm>
            <a:off x="605246" y="2445747"/>
            <a:ext cx="3318747" cy="699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5" name="TextBox 114">
            <a:extLst>
              <a:ext uri="{FF2B5EF4-FFF2-40B4-BE49-F238E27FC236}">
                <a16:creationId xmlns:a16="http://schemas.microsoft.com/office/drawing/2014/main" id="{C35C3E3E-10DA-1C4D-3ED3-377ECE4FDD3A}"/>
              </a:ext>
            </a:extLst>
          </p:cNvPr>
          <p:cNvSpPr txBox="1"/>
          <p:nvPr/>
        </p:nvSpPr>
        <p:spPr>
          <a:xfrm>
            <a:off x="605245" y="3296646"/>
            <a:ext cx="1792157" cy="215444"/>
          </a:xfrm>
          <a:prstGeom prst="rect">
            <a:avLst/>
          </a:prstGeom>
          <a:noFill/>
        </p:spPr>
        <p:txBody>
          <a:bodyPr wrap="none" lIns="0" tIns="0" rIns="0" bIns="0" rtlCol="0" anchor="ctr" anchorCtr="0">
            <a:spAutoFit/>
          </a:bodyPr>
          <a:lstStyle/>
          <a:p>
            <a:r>
              <a:rPr lang="en-US" sz="1400" b="1" dirty="0">
                <a:solidFill>
                  <a:schemeClr val="accent3"/>
                </a:solidFill>
              </a:rPr>
              <a:t>System Concurrency</a:t>
            </a:r>
            <a:endParaRPr lang="en-US" sz="1050" b="1" dirty="0">
              <a:solidFill>
                <a:schemeClr val="accent3"/>
              </a:solidFill>
            </a:endParaRPr>
          </a:p>
        </p:txBody>
      </p:sp>
      <p:sp>
        <p:nvSpPr>
          <p:cNvPr id="116" name="Rectangle 115">
            <a:extLst>
              <a:ext uri="{FF2B5EF4-FFF2-40B4-BE49-F238E27FC236}">
                <a16:creationId xmlns:a16="http://schemas.microsoft.com/office/drawing/2014/main" id="{818F0CB1-ECE8-B70D-5D06-5C3379963589}"/>
              </a:ext>
            </a:extLst>
          </p:cNvPr>
          <p:cNvSpPr/>
          <p:nvPr/>
        </p:nvSpPr>
        <p:spPr>
          <a:xfrm>
            <a:off x="605246" y="3555077"/>
            <a:ext cx="3318747" cy="699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7" name="TextBox 116">
            <a:extLst>
              <a:ext uri="{FF2B5EF4-FFF2-40B4-BE49-F238E27FC236}">
                <a16:creationId xmlns:a16="http://schemas.microsoft.com/office/drawing/2014/main" id="{3C5FB123-8A85-5C7D-B922-614D258E1289}"/>
              </a:ext>
            </a:extLst>
          </p:cNvPr>
          <p:cNvSpPr txBox="1"/>
          <p:nvPr/>
        </p:nvSpPr>
        <p:spPr>
          <a:xfrm>
            <a:off x="605245" y="4405976"/>
            <a:ext cx="2543453" cy="215444"/>
          </a:xfrm>
          <a:prstGeom prst="rect">
            <a:avLst/>
          </a:prstGeom>
          <a:noFill/>
        </p:spPr>
        <p:txBody>
          <a:bodyPr wrap="none" lIns="0" tIns="0" rIns="0" bIns="0" rtlCol="0" anchor="ctr" anchorCtr="0">
            <a:spAutoFit/>
          </a:bodyPr>
          <a:lstStyle/>
          <a:p>
            <a:r>
              <a:rPr lang="en-US" sz="1400" b="1" dirty="0">
                <a:solidFill>
                  <a:schemeClr val="accent4"/>
                </a:solidFill>
              </a:rPr>
              <a:t>Observed System Availability </a:t>
            </a:r>
            <a:endParaRPr lang="en-US" sz="1050" b="1" dirty="0">
              <a:solidFill>
                <a:schemeClr val="accent4"/>
              </a:solidFill>
            </a:endParaRPr>
          </a:p>
        </p:txBody>
      </p:sp>
      <p:sp>
        <p:nvSpPr>
          <p:cNvPr id="118" name="Rectangle 117">
            <a:extLst>
              <a:ext uri="{FF2B5EF4-FFF2-40B4-BE49-F238E27FC236}">
                <a16:creationId xmlns:a16="http://schemas.microsoft.com/office/drawing/2014/main" id="{843C172A-F44D-74BB-7640-434C2B629CAA}"/>
              </a:ext>
            </a:extLst>
          </p:cNvPr>
          <p:cNvSpPr/>
          <p:nvPr/>
        </p:nvSpPr>
        <p:spPr>
          <a:xfrm>
            <a:off x="605246" y="4664407"/>
            <a:ext cx="3318747" cy="699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9" name="TextBox 118">
            <a:extLst>
              <a:ext uri="{FF2B5EF4-FFF2-40B4-BE49-F238E27FC236}">
                <a16:creationId xmlns:a16="http://schemas.microsoft.com/office/drawing/2014/main" id="{772D7A05-5ED3-60AA-1038-27D9821233C9}"/>
              </a:ext>
            </a:extLst>
          </p:cNvPr>
          <p:cNvSpPr txBox="1"/>
          <p:nvPr/>
        </p:nvSpPr>
        <p:spPr>
          <a:xfrm>
            <a:off x="605246" y="5515304"/>
            <a:ext cx="655629" cy="215444"/>
          </a:xfrm>
          <a:prstGeom prst="rect">
            <a:avLst/>
          </a:prstGeom>
          <a:noFill/>
        </p:spPr>
        <p:txBody>
          <a:bodyPr wrap="none" lIns="0" tIns="0" rIns="0" bIns="0" rtlCol="0" anchor="ctr" anchorCtr="0">
            <a:spAutoFit/>
          </a:bodyPr>
          <a:lstStyle/>
          <a:p>
            <a:r>
              <a:rPr lang="en-US" sz="1400" b="1" dirty="0">
                <a:solidFill>
                  <a:schemeClr val="accent5"/>
                </a:solidFill>
              </a:rPr>
              <a:t>Objects</a:t>
            </a:r>
            <a:endParaRPr lang="en-US" sz="1050" b="1" dirty="0">
              <a:solidFill>
                <a:schemeClr val="accent5"/>
              </a:solidFill>
            </a:endParaRPr>
          </a:p>
        </p:txBody>
      </p:sp>
      <p:sp>
        <p:nvSpPr>
          <p:cNvPr id="120" name="Rectangle 119">
            <a:extLst>
              <a:ext uri="{FF2B5EF4-FFF2-40B4-BE49-F238E27FC236}">
                <a16:creationId xmlns:a16="http://schemas.microsoft.com/office/drawing/2014/main" id="{9D32843C-DD82-2AFA-60F8-BEF766C76CCD}"/>
              </a:ext>
            </a:extLst>
          </p:cNvPr>
          <p:cNvSpPr/>
          <p:nvPr/>
        </p:nvSpPr>
        <p:spPr>
          <a:xfrm>
            <a:off x="605246" y="5773735"/>
            <a:ext cx="3318747" cy="699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1" name="Rectangle: Rounded Corners 120">
            <a:extLst>
              <a:ext uri="{FF2B5EF4-FFF2-40B4-BE49-F238E27FC236}">
                <a16:creationId xmlns:a16="http://schemas.microsoft.com/office/drawing/2014/main" id="{E0A3D36E-5C87-BA2D-80BA-C38F981C4F72}"/>
              </a:ext>
            </a:extLst>
          </p:cNvPr>
          <p:cNvSpPr/>
          <p:nvPr/>
        </p:nvSpPr>
        <p:spPr>
          <a:xfrm>
            <a:off x="1415099" y="1419615"/>
            <a:ext cx="2420915" cy="533400"/>
          </a:xfrm>
          <a:prstGeom prst="roundRect">
            <a:avLst>
              <a:gd name="adj" fmla="val 8453"/>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Rounded Corners 121">
            <a:extLst>
              <a:ext uri="{FF2B5EF4-FFF2-40B4-BE49-F238E27FC236}">
                <a16:creationId xmlns:a16="http://schemas.microsoft.com/office/drawing/2014/main" id="{546481EF-C5B5-4AD1-4A77-4390E79D999D}"/>
              </a:ext>
            </a:extLst>
          </p:cNvPr>
          <p:cNvSpPr/>
          <p:nvPr/>
        </p:nvSpPr>
        <p:spPr>
          <a:xfrm>
            <a:off x="1415099" y="2528945"/>
            <a:ext cx="2420915" cy="533400"/>
          </a:xfrm>
          <a:prstGeom prst="roundRect">
            <a:avLst>
              <a:gd name="adj" fmla="val 8453"/>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Rounded Corners 122">
            <a:extLst>
              <a:ext uri="{FF2B5EF4-FFF2-40B4-BE49-F238E27FC236}">
                <a16:creationId xmlns:a16="http://schemas.microsoft.com/office/drawing/2014/main" id="{8ABD8D4F-B59B-4A48-7FFF-2EBD0CCBF025}"/>
              </a:ext>
            </a:extLst>
          </p:cNvPr>
          <p:cNvSpPr/>
          <p:nvPr/>
        </p:nvSpPr>
        <p:spPr>
          <a:xfrm>
            <a:off x="1415099" y="3638275"/>
            <a:ext cx="2420915" cy="533400"/>
          </a:xfrm>
          <a:prstGeom prst="roundRect">
            <a:avLst>
              <a:gd name="adj" fmla="val 8453"/>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Rounded Corners 123">
            <a:extLst>
              <a:ext uri="{FF2B5EF4-FFF2-40B4-BE49-F238E27FC236}">
                <a16:creationId xmlns:a16="http://schemas.microsoft.com/office/drawing/2014/main" id="{17175ED4-DA9D-940A-3004-FDCD6BD9F7DD}"/>
              </a:ext>
            </a:extLst>
          </p:cNvPr>
          <p:cNvSpPr/>
          <p:nvPr/>
        </p:nvSpPr>
        <p:spPr>
          <a:xfrm>
            <a:off x="1415099" y="4747605"/>
            <a:ext cx="2420915" cy="533400"/>
          </a:xfrm>
          <a:prstGeom prst="roundRect">
            <a:avLst>
              <a:gd name="adj" fmla="val 8453"/>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Rounded Corners 124">
            <a:extLst>
              <a:ext uri="{FF2B5EF4-FFF2-40B4-BE49-F238E27FC236}">
                <a16:creationId xmlns:a16="http://schemas.microsoft.com/office/drawing/2014/main" id="{B390BB9A-4475-A27E-FC0E-E403DD9EA20C}"/>
              </a:ext>
            </a:extLst>
          </p:cNvPr>
          <p:cNvSpPr/>
          <p:nvPr/>
        </p:nvSpPr>
        <p:spPr>
          <a:xfrm>
            <a:off x="1415099" y="5856933"/>
            <a:ext cx="2420915" cy="533400"/>
          </a:xfrm>
          <a:prstGeom prst="roundRect">
            <a:avLst>
              <a:gd name="adj" fmla="val 8453"/>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TextBox 125">
            <a:extLst>
              <a:ext uri="{FF2B5EF4-FFF2-40B4-BE49-F238E27FC236}">
                <a16:creationId xmlns:a16="http://schemas.microsoft.com/office/drawing/2014/main" id="{7F070227-8B9E-4511-EA3D-747DFFC974E0}"/>
              </a:ext>
            </a:extLst>
          </p:cNvPr>
          <p:cNvSpPr txBox="1"/>
          <p:nvPr/>
        </p:nvSpPr>
        <p:spPr>
          <a:xfrm>
            <a:off x="1489241" y="1441835"/>
            <a:ext cx="2784417" cy="338554"/>
          </a:xfrm>
          <a:prstGeom prst="rect">
            <a:avLst/>
          </a:prstGeom>
          <a:noFill/>
        </p:spPr>
        <p:txBody>
          <a:bodyPr wrap="square" lIns="0" tIns="0" rIns="0" bIns="0" rtlCol="0" anchor="ctr" anchorCtr="0">
            <a:spAutoFit/>
          </a:bodyPr>
          <a:lstStyle>
            <a:defPPr>
              <a:defRPr lang="en-US"/>
            </a:defPPr>
            <a:lvl1pPr>
              <a:defRPr sz="1100" b="1"/>
            </a:lvl1pPr>
          </a:lstStyle>
          <a:p>
            <a:r>
              <a:rPr lang="en-US" dirty="0"/>
              <a:t>{{</a:t>
            </a:r>
            <a:r>
              <a:rPr lang="en-US" dirty="0" err="1"/>
              <a:t>val:oap</a:t>
            </a:r>
            <a:r>
              <a:rPr lang="en-US" dirty="0"/>
              <a:t>--query_counts.csv[1:6]}} Million</a:t>
            </a:r>
          </a:p>
          <a:p>
            <a:endParaRPr lang="en-US" dirty="0"/>
          </a:p>
        </p:txBody>
      </p:sp>
      <p:sp>
        <p:nvSpPr>
          <p:cNvPr id="127" name="TextBox 126">
            <a:extLst>
              <a:ext uri="{FF2B5EF4-FFF2-40B4-BE49-F238E27FC236}">
                <a16:creationId xmlns:a16="http://schemas.microsoft.com/office/drawing/2014/main" id="{8F46965D-F736-82FC-6A68-E15D4441E2FC}"/>
              </a:ext>
            </a:extLst>
          </p:cNvPr>
          <p:cNvSpPr txBox="1"/>
          <p:nvPr/>
        </p:nvSpPr>
        <p:spPr>
          <a:xfrm>
            <a:off x="1489275" y="2626367"/>
            <a:ext cx="2207653" cy="338554"/>
          </a:xfrm>
          <a:prstGeom prst="rect">
            <a:avLst/>
          </a:prstGeom>
          <a:noFill/>
        </p:spPr>
        <p:txBody>
          <a:bodyPr wrap="square" lIns="0" tIns="0" rIns="0" bIns="0" rtlCol="0" anchor="ctr" anchorCtr="0">
            <a:spAutoFit/>
          </a:bodyPr>
          <a:lstStyle>
            <a:defPPr>
              <a:defRPr lang="en-US"/>
            </a:defPPr>
            <a:lvl1pPr>
              <a:defRPr sz="1100" b="1"/>
            </a:lvl1pPr>
          </a:lstStyle>
          <a:p>
            <a:r>
              <a:rPr lang="en-US" dirty="0"/>
              <a:t>{{</a:t>
            </a:r>
            <a:r>
              <a:rPr lang="en-US" dirty="0" err="1"/>
              <a:t>val:oap</a:t>
            </a:r>
            <a:r>
              <a:rPr lang="en-US" dirty="0"/>
              <a:t>--user_counts.csv[1:3]}}  business and applications</a:t>
            </a:r>
          </a:p>
        </p:txBody>
      </p:sp>
      <p:sp>
        <p:nvSpPr>
          <p:cNvPr id="128" name="TextBox 127">
            <a:extLst>
              <a:ext uri="{FF2B5EF4-FFF2-40B4-BE49-F238E27FC236}">
                <a16:creationId xmlns:a16="http://schemas.microsoft.com/office/drawing/2014/main" id="{674BF6A0-9FAC-CFAA-C0CB-E5BC58D72E87}"/>
              </a:ext>
            </a:extLst>
          </p:cNvPr>
          <p:cNvSpPr txBox="1"/>
          <p:nvPr/>
        </p:nvSpPr>
        <p:spPr>
          <a:xfrm>
            <a:off x="1489276" y="4929666"/>
            <a:ext cx="3045456" cy="169277"/>
          </a:xfrm>
          <a:prstGeom prst="rect">
            <a:avLst/>
          </a:prstGeom>
          <a:noFill/>
        </p:spPr>
        <p:txBody>
          <a:bodyPr wrap="square" lIns="0" tIns="0" rIns="0" bIns="0" rtlCol="0" anchor="ctr" anchorCtr="0">
            <a:spAutoFit/>
          </a:bodyPr>
          <a:lstStyle/>
          <a:p>
            <a:r>
              <a:rPr lang="en-US" sz="1100" dirty="0"/>
              <a:t>{{</a:t>
            </a:r>
            <a:r>
              <a:rPr lang="en-US" sz="1100" dirty="0" err="1"/>
              <a:t>val:oap</a:t>
            </a:r>
            <a:r>
              <a:rPr lang="en-US" sz="1100" dirty="0"/>
              <a:t>--sys_availability.csv[1:4]}}</a:t>
            </a:r>
            <a:r>
              <a:rPr lang="en-US" sz="1100" b="1" dirty="0"/>
              <a:t> %</a:t>
            </a:r>
          </a:p>
        </p:txBody>
      </p:sp>
      <p:pic>
        <p:nvPicPr>
          <p:cNvPr id="129" name="Graphic 128">
            <a:extLst>
              <a:ext uri="{FF2B5EF4-FFF2-40B4-BE49-F238E27FC236}">
                <a16:creationId xmlns:a16="http://schemas.microsoft.com/office/drawing/2014/main" id="{44445224-60FA-D058-2386-D9485FB56A2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7058" y="1427349"/>
            <a:ext cx="517935" cy="517935"/>
          </a:xfrm>
          <a:prstGeom prst="rect">
            <a:avLst/>
          </a:prstGeom>
        </p:spPr>
      </p:pic>
      <p:pic>
        <p:nvPicPr>
          <p:cNvPr id="130" name="Graphic 129">
            <a:extLst>
              <a:ext uri="{FF2B5EF4-FFF2-40B4-BE49-F238E27FC236}">
                <a16:creationId xmlns:a16="http://schemas.microsoft.com/office/drawing/2014/main" id="{C5FA5BDD-E715-F4B7-6C7C-7772B6E601A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0200" y="3629151"/>
            <a:ext cx="551651" cy="551651"/>
          </a:xfrm>
          <a:prstGeom prst="rect">
            <a:avLst/>
          </a:prstGeom>
        </p:spPr>
      </p:pic>
      <p:pic>
        <p:nvPicPr>
          <p:cNvPr id="131" name="Graphic 130">
            <a:extLst>
              <a:ext uri="{FF2B5EF4-FFF2-40B4-BE49-F238E27FC236}">
                <a16:creationId xmlns:a16="http://schemas.microsoft.com/office/drawing/2014/main" id="{67AC4670-4D61-F619-BF46-12A6EAAD2C8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9969" y="4758250"/>
            <a:ext cx="512113" cy="512113"/>
          </a:xfrm>
          <a:prstGeom prst="rect">
            <a:avLst/>
          </a:prstGeom>
        </p:spPr>
      </p:pic>
      <p:sp>
        <p:nvSpPr>
          <p:cNvPr id="132" name="TextBox 131">
            <a:extLst>
              <a:ext uri="{FF2B5EF4-FFF2-40B4-BE49-F238E27FC236}">
                <a16:creationId xmlns:a16="http://schemas.microsoft.com/office/drawing/2014/main" id="{72CF1105-36D9-A78E-C241-00DBC6EE9065}"/>
              </a:ext>
            </a:extLst>
          </p:cNvPr>
          <p:cNvSpPr txBox="1"/>
          <p:nvPr/>
        </p:nvSpPr>
        <p:spPr>
          <a:xfrm>
            <a:off x="4386163" y="3138388"/>
            <a:ext cx="4917098" cy="215444"/>
          </a:xfrm>
          <a:prstGeom prst="rect">
            <a:avLst/>
          </a:prstGeom>
          <a:noFill/>
        </p:spPr>
        <p:txBody>
          <a:bodyPr wrap="square" lIns="0" tIns="0" rIns="0" bIns="0" rtlCol="0" anchor="ctr" anchorCtr="0">
            <a:spAutoFit/>
          </a:bodyPr>
          <a:lstStyle/>
          <a:p>
            <a:r>
              <a:rPr lang="en-US" sz="1400" b="1" dirty="0">
                <a:solidFill>
                  <a:srgbClr val="898C92"/>
                </a:solidFill>
              </a:rPr>
              <a:t>Busiest Hours of Week (CPU):</a:t>
            </a:r>
          </a:p>
        </p:txBody>
      </p:sp>
      <p:sp>
        <p:nvSpPr>
          <p:cNvPr id="133" name="TextBox 132">
            <a:extLst>
              <a:ext uri="{FF2B5EF4-FFF2-40B4-BE49-F238E27FC236}">
                <a16:creationId xmlns:a16="http://schemas.microsoft.com/office/drawing/2014/main" id="{FD7D1838-FBC2-E6C0-9603-98A36CD5C3BD}"/>
              </a:ext>
            </a:extLst>
          </p:cNvPr>
          <p:cNvSpPr txBox="1"/>
          <p:nvPr/>
        </p:nvSpPr>
        <p:spPr>
          <a:xfrm>
            <a:off x="8241125" y="1061208"/>
            <a:ext cx="2714718" cy="215444"/>
          </a:xfrm>
          <a:prstGeom prst="rect">
            <a:avLst/>
          </a:prstGeom>
          <a:noFill/>
        </p:spPr>
        <p:txBody>
          <a:bodyPr wrap="none" lIns="0" tIns="0" rIns="0" bIns="0" rtlCol="0" anchor="ctr" anchorCtr="0">
            <a:spAutoFit/>
          </a:bodyPr>
          <a:lstStyle/>
          <a:p>
            <a:r>
              <a:rPr lang="en-US" sz="1400" b="1" dirty="0">
                <a:solidFill>
                  <a:srgbClr val="898C92"/>
                </a:solidFill>
              </a:rPr>
              <a:t>System Analysis by Usage Type</a:t>
            </a:r>
          </a:p>
        </p:txBody>
      </p:sp>
      <p:sp>
        <p:nvSpPr>
          <p:cNvPr id="134" name="TextBox 133">
            <a:extLst>
              <a:ext uri="{FF2B5EF4-FFF2-40B4-BE49-F238E27FC236}">
                <a16:creationId xmlns:a16="http://schemas.microsoft.com/office/drawing/2014/main" id="{65B34E14-A261-0BE9-0404-5ABCA242EBA1}"/>
              </a:ext>
            </a:extLst>
          </p:cNvPr>
          <p:cNvSpPr txBox="1"/>
          <p:nvPr/>
        </p:nvSpPr>
        <p:spPr>
          <a:xfrm>
            <a:off x="8241125" y="3664552"/>
            <a:ext cx="2482539" cy="215444"/>
          </a:xfrm>
          <a:prstGeom prst="rect">
            <a:avLst/>
          </a:prstGeom>
          <a:noFill/>
        </p:spPr>
        <p:txBody>
          <a:bodyPr wrap="none" lIns="0" tIns="0" rIns="0" bIns="0" rtlCol="0" anchor="ctr" anchorCtr="0">
            <a:spAutoFit/>
          </a:bodyPr>
          <a:lstStyle/>
          <a:p>
            <a:r>
              <a:rPr lang="en-US" sz="1400" b="1" dirty="0">
                <a:solidFill>
                  <a:schemeClr val="bg1">
                    <a:lumMod val="50000"/>
                  </a:schemeClr>
                </a:solidFill>
              </a:rPr>
              <a:t>Top 5 Users by Query Count</a:t>
            </a:r>
            <a:endParaRPr lang="en-US" sz="1050" b="1" dirty="0">
              <a:solidFill>
                <a:schemeClr val="bg1">
                  <a:lumMod val="50000"/>
                </a:schemeClr>
              </a:solidFill>
            </a:endParaRPr>
          </a:p>
        </p:txBody>
      </p:sp>
      <p:sp>
        <p:nvSpPr>
          <p:cNvPr id="135" name="Title 3">
            <a:extLst>
              <a:ext uri="{FF2B5EF4-FFF2-40B4-BE49-F238E27FC236}">
                <a16:creationId xmlns:a16="http://schemas.microsoft.com/office/drawing/2014/main" id="{36C61B12-9A0A-A5E7-570C-198053B26C66}"/>
              </a:ext>
            </a:extLst>
          </p:cNvPr>
          <p:cNvSpPr>
            <a:spLocks noGrp="1"/>
          </p:cNvSpPr>
          <p:nvPr>
            <p:ph type="title"/>
          </p:nvPr>
        </p:nvSpPr>
        <p:spPr>
          <a:xfrm>
            <a:off x="454690" y="111393"/>
            <a:ext cx="11495965" cy="715294"/>
          </a:xfrm>
        </p:spPr>
        <p:txBody>
          <a:bodyPr/>
          <a:lstStyle/>
          <a:p>
            <a:r>
              <a:rPr lang="en-US" sz="2400" dirty="0"/>
              <a:t>VHC on a page -- {{</a:t>
            </a:r>
            <a:r>
              <a:rPr lang="en-US" sz="2400" dirty="0" err="1"/>
              <a:t>val:vhc</a:t>
            </a:r>
            <a:r>
              <a:rPr lang="en-US" sz="2400" dirty="0"/>
              <a:t>--intro.csv[1:2]}}: {{</a:t>
            </a:r>
            <a:r>
              <a:rPr lang="en-US" sz="2400" dirty="0" err="1"/>
              <a:t>val:vhc</a:t>
            </a:r>
            <a:r>
              <a:rPr lang="en-US" sz="2400" dirty="0"/>
              <a:t>--intro.csv[1:1]}}</a:t>
            </a:r>
            <a:endParaRPr lang="en-US" sz="2400" dirty="0">
              <a:solidFill>
                <a:srgbClr val="F3753F"/>
              </a:solidFill>
              <a:latin typeface="Arial" panose="020B0604020202020204" pitchFamily="34" charset="0"/>
            </a:endParaRPr>
          </a:p>
        </p:txBody>
      </p:sp>
      <p:grpSp>
        <p:nvGrpSpPr>
          <p:cNvPr id="136" name="Group 135">
            <a:extLst>
              <a:ext uri="{FF2B5EF4-FFF2-40B4-BE49-F238E27FC236}">
                <a16:creationId xmlns:a16="http://schemas.microsoft.com/office/drawing/2014/main" id="{61DF5199-B585-F7B1-AE16-2C870EDF53D2}"/>
              </a:ext>
            </a:extLst>
          </p:cNvPr>
          <p:cNvGrpSpPr/>
          <p:nvPr/>
        </p:nvGrpSpPr>
        <p:grpSpPr>
          <a:xfrm>
            <a:off x="687190" y="2521085"/>
            <a:ext cx="528795" cy="511970"/>
            <a:chOff x="7824978" y="3832098"/>
            <a:chExt cx="335280" cy="324612"/>
          </a:xfrm>
          <a:solidFill>
            <a:schemeClr val="tx2">
              <a:lumMod val="40000"/>
              <a:lumOff val="60000"/>
            </a:schemeClr>
          </a:solidFill>
        </p:grpSpPr>
        <p:sp>
          <p:nvSpPr>
            <p:cNvPr id="137" name="Freeform 45">
              <a:extLst>
                <a:ext uri="{FF2B5EF4-FFF2-40B4-BE49-F238E27FC236}">
                  <a16:creationId xmlns:a16="http://schemas.microsoft.com/office/drawing/2014/main" id="{F7F033EC-5B9D-0443-866F-6154B773D252}"/>
                </a:ext>
              </a:extLst>
            </p:cNvPr>
            <p:cNvSpPr/>
            <p:nvPr/>
          </p:nvSpPr>
          <p:spPr>
            <a:xfrm>
              <a:off x="805510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8" name="Freeform 46">
              <a:extLst>
                <a:ext uri="{FF2B5EF4-FFF2-40B4-BE49-F238E27FC236}">
                  <a16:creationId xmlns:a16="http://schemas.microsoft.com/office/drawing/2014/main" id="{A82017A5-EBBF-6CDF-430C-62C81FE91546}"/>
                </a:ext>
              </a:extLst>
            </p:cNvPr>
            <p:cNvSpPr/>
            <p:nvPr/>
          </p:nvSpPr>
          <p:spPr>
            <a:xfrm>
              <a:off x="804748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9" name="Freeform 47">
              <a:extLst>
                <a:ext uri="{FF2B5EF4-FFF2-40B4-BE49-F238E27FC236}">
                  <a16:creationId xmlns:a16="http://schemas.microsoft.com/office/drawing/2014/main" id="{A2A82F7D-C61F-29D9-51AC-4CD734491E41}"/>
                </a:ext>
              </a:extLst>
            </p:cNvPr>
            <p:cNvSpPr/>
            <p:nvPr/>
          </p:nvSpPr>
          <p:spPr>
            <a:xfrm>
              <a:off x="796366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0" name="Freeform 48">
              <a:extLst>
                <a:ext uri="{FF2B5EF4-FFF2-40B4-BE49-F238E27FC236}">
                  <a16:creationId xmlns:a16="http://schemas.microsoft.com/office/drawing/2014/main" id="{B32D3AB4-A697-7677-63D5-E8704D622123}"/>
                </a:ext>
              </a:extLst>
            </p:cNvPr>
            <p:cNvSpPr/>
            <p:nvPr/>
          </p:nvSpPr>
          <p:spPr>
            <a:xfrm>
              <a:off x="795604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1" name="Freeform 49">
              <a:extLst>
                <a:ext uri="{FF2B5EF4-FFF2-40B4-BE49-F238E27FC236}">
                  <a16:creationId xmlns:a16="http://schemas.microsoft.com/office/drawing/2014/main" id="{6581D5EB-D5FD-AFE6-8227-30AB4DB26683}"/>
                </a:ext>
              </a:extLst>
            </p:cNvPr>
            <p:cNvSpPr/>
            <p:nvPr/>
          </p:nvSpPr>
          <p:spPr>
            <a:xfrm>
              <a:off x="787222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2" name="Freeform 55">
              <a:extLst>
                <a:ext uri="{FF2B5EF4-FFF2-40B4-BE49-F238E27FC236}">
                  <a16:creationId xmlns:a16="http://schemas.microsoft.com/office/drawing/2014/main" id="{CF12B3BF-D822-74DD-56E4-9E3EFA323976}"/>
                </a:ext>
              </a:extLst>
            </p:cNvPr>
            <p:cNvSpPr/>
            <p:nvPr/>
          </p:nvSpPr>
          <p:spPr>
            <a:xfrm>
              <a:off x="786460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3" name="Freeform 56">
              <a:extLst>
                <a:ext uri="{FF2B5EF4-FFF2-40B4-BE49-F238E27FC236}">
                  <a16:creationId xmlns:a16="http://schemas.microsoft.com/office/drawing/2014/main" id="{BD4917C5-1A5C-7689-DC8C-16060A3C2B47}"/>
                </a:ext>
              </a:extLst>
            </p:cNvPr>
            <p:cNvSpPr/>
            <p:nvPr/>
          </p:nvSpPr>
          <p:spPr>
            <a:xfrm>
              <a:off x="7824978" y="3832098"/>
              <a:ext cx="335280" cy="167640"/>
            </a:xfrm>
            <a:custGeom>
              <a:avLst/>
              <a:gdLst>
                <a:gd name="connsiteX0" fmla="*/ 316230 w 335280"/>
                <a:gd name="connsiteY0" fmla="*/ 163830 h 167640"/>
                <a:gd name="connsiteX1" fmla="*/ 172974 w 335280"/>
                <a:gd name="connsiteY1" fmla="*/ 49530 h 167640"/>
                <a:gd name="connsiteX2" fmla="*/ 29718 w 335280"/>
                <a:gd name="connsiteY2" fmla="*/ 163830 h 167640"/>
                <a:gd name="connsiteX3" fmla="*/ 11430 w 335280"/>
                <a:gd name="connsiteY3" fmla="*/ 140970 h 167640"/>
                <a:gd name="connsiteX4" fmla="*/ 172974 w 335280"/>
                <a:gd name="connsiteY4" fmla="*/ 11430 h 167640"/>
                <a:gd name="connsiteX5" fmla="*/ 334518 w 335280"/>
                <a:gd name="connsiteY5" fmla="*/ 14097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280" h="167640">
                  <a:moveTo>
                    <a:pt x="316230" y="163830"/>
                  </a:moveTo>
                  <a:lnTo>
                    <a:pt x="172974" y="49530"/>
                  </a:lnTo>
                  <a:lnTo>
                    <a:pt x="29718" y="163830"/>
                  </a:lnTo>
                  <a:lnTo>
                    <a:pt x="11430" y="140970"/>
                  </a:lnTo>
                  <a:lnTo>
                    <a:pt x="172974" y="11430"/>
                  </a:lnTo>
                  <a:lnTo>
                    <a:pt x="334518" y="14097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144" name="TextBox 143">
            <a:extLst>
              <a:ext uri="{FF2B5EF4-FFF2-40B4-BE49-F238E27FC236}">
                <a16:creationId xmlns:a16="http://schemas.microsoft.com/office/drawing/2014/main" id="{2A1F878A-4010-F9A1-DFE1-E0A9E9A05829}"/>
              </a:ext>
            </a:extLst>
          </p:cNvPr>
          <p:cNvSpPr txBox="1"/>
          <p:nvPr/>
        </p:nvSpPr>
        <p:spPr>
          <a:xfrm>
            <a:off x="1501322" y="3826963"/>
            <a:ext cx="4311252" cy="169277"/>
          </a:xfrm>
          <a:prstGeom prst="rect">
            <a:avLst/>
          </a:prstGeom>
          <a:noFill/>
        </p:spPr>
        <p:txBody>
          <a:bodyPr wrap="square" lIns="0" tIns="0" rIns="0" bIns="0" rtlCol="0" anchor="ctr" anchorCtr="0">
            <a:spAutoFit/>
          </a:bodyPr>
          <a:lstStyle>
            <a:defPPr>
              <a:defRPr lang="en-US"/>
            </a:defPPr>
            <a:lvl1pPr>
              <a:defRPr sz="1100" b="1"/>
            </a:lvl1pPr>
          </a:lstStyle>
          <a:p>
            <a:r>
              <a:rPr lang="en-US" dirty="0"/>
              <a:t>{{</a:t>
            </a:r>
            <a:r>
              <a:rPr lang="en-US" dirty="0" err="1"/>
              <a:t>val:oap</a:t>
            </a:r>
            <a:r>
              <a:rPr lang="en-US" dirty="0"/>
              <a:t>--concurrency.csv[1:5]}} Concurrent queries (peak)</a:t>
            </a:r>
          </a:p>
        </p:txBody>
      </p:sp>
      <p:sp>
        <p:nvSpPr>
          <p:cNvPr id="145" name="TextBox 144">
            <a:extLst>
              <a:ext uri="{FF2B5EF4-FFF2-40B4-BE49-F238E27FC236}">
                <a16:creationId xmlns:a16="http://schemas.microsoft.com/office/drawing/2014/main" id="{E055A6EC-91F1-F433-78E8-123D35210BE1}"/>
              </a:ext>
            </a:extLst>
          </p:cNvPr>
          <p:cNvSpPr txBox="1"/>
          <p:nvPr/>
        </p:nvSpPr>
        <p:spPr>
          <a:xfrm>
            <a:off x="1489275" y="1672352"/>
            <a:ext cx="4323299" cy="338554"/>
          </a:xfrm>
          <a:prstGeom prst="rect">
            <a:avLst/>
          </a:prstGeom>
          <a:noFill/>
        </p:spPr>
        <p:txBody>
          <a:bodyPr wrap="square" lIns="0" tIns="0" rIns="0" bIns="0" rtlCol="0" anchor="ctr" anchorCtr="0">
            <a:spAutoFit/>
          </a:bodyPr>
          <a:lstStyle>
            <a:defPPr>
              <a:defRPr lang="en-US"/>
            </a:defPPr>
            <a:lvl1pPr>
              <a:defRPr sz="1100" b="1"/>
            </a:lvl1pPr>
          </a:lstStyle>
          <a:p>
            <a:r>
              <a:rPr lang="en-US" dirty="0"/>
              <a:t>{{</a:t>
            </a:r>
            <a:r>
              <a:rPr lang="en-US" dirty="0" err="1"/>
              <a:t>val:oap</a:t>
            </a:r>
            <a:r>
              <a:rPr lang="en-US" dirty="0"/>
              <a:t>--query_counts.csv[1:15]}} secs Average response time</a:t>
            </a:r>
          </a:p>
          <a:p>
            <a:endParaRPr lang="en-US" dirty="0"/>
          </a:p>
        </p:txBody>
      </p:sp>
      <p:sp>
        <p:nvSpPr>
          <p:cNvPr id="146" name="TextBox 145">
            <a:extLst>
              <a:ext uri="{FF2B5EF4-FFF2-40B4-BE49-F238E27FC236}">
                <a16:creationId xmlns:a16="http://schemas.microsoft.com/office/drawing/2014/main" id="{097CC207-9D28-9815-E593-37EFD203B966}"/>
              </a:ext>
            </a:extLst>
          </p:cNvPr>
          <p:cNvSpPr txBox="1"/>
          <p:nvPr/>
        </p:nvSpPr>
        <p:spPr>
          <a:xfrm>
            <a:off x="1489241" y="5905312"/>
            <a:ext cx="7090464" cy="169277"/>
          </a:xfrm>
          <a:prstGeom prst="rect">
            <a:avLst/>
          </a:prstGeom>
          <a:noFill/>
        </p:spPr>
        <p:txBody>
          <a:bodyPr wrap="square" lIns="0" tIns="0" rIns="0" bIns="0" rtlCol="0" anchor="ctr" anchorCtr="0">
            <a:spAutoFit/>
          </a:bodyPr>
          <a:lstStyle>
            <a:defPPr>
              <a:defRPr lang="en-US"/>
            </a:defPPr>
            <a:lvl1pPr>
              <a:defRPr sz="1100" b="1"/>
            </a:lvl1pPr>
          </a:lstStyle>
          <a:p>
            <a:r>
              <a:rPr lang="en-AU" dirty="0"/>
              <a:t>T</a:t>
            </a:r>
            <a:r>
              <a:rPr lang="en-US" dirty="0" err="1"/>
              <a:t>ables</a:t>
            </a:r>
            <a:r>
              <a:rPr lang="en-US" dirty="0"/>
              <a:t>: {{</a:t>
            </a:r>
            <a:r>
              <a:rPr lang="en-US" dirty="0" err="1"/>
              <a:t>val:oap</a:t>
            </a:r>
            <a:r>
              <a:rPr lang="en-US" dirty="0"/>
              <a:t>--object_counts.csv[1:2]}}  Views: {{</a:t>
            </a:r>
            <a:r>
              <a:rPr lang="en-US" dirty="0" err="1"/>
              <a:t>val:oap</a:t>
            </a:r>
            <a:r>
              <a:rPr lang="en-US" dirty="0"/>
              <a:t>--object_counts.csv[1:3]}}  </a:t>
            </a:r>
          </a:p>
        </p:txBody>
      </p:sp>
      <p:sp>
        <p:nvSpPr>
          <p:cNvPr id="147" name="TextBox 146">
            <a:extLst>
              <a:ext uri="{FF2B5EF4-FFF2-40B4-BE49-F238E27FC236}">
                <a16:creationId xmlns:a16="http://schemas.microsoft.com/office/drawing/2014/main" id="{22B2642F-332C-5CEB-6E77-92905CD7B8F8}"/>
              </a:ext>
            </a:extLst>
          </p:cNvPr>
          <p:cNvSpPr txBox="1"/>
          <p:nvPr/>
        </p:nvSpPr>
        <p:spPr>
          <a:xfrm>
            <a:off x="605245" y="1061208"/>
            <a:ext cx="6290505" cy="215444"/>
          </a:xfrm>
          <a:prstGeom prst="rect">
            <a:avLst/>
          </a:prstGeom>
          <a:noFill/>
        </p:spPr>
        <p:txBody>
          <a:bodyPr wrap="square" lIns="0" tIns="0" rIns="0" bIns="0" rtlCol="0" anchor="ctr" anchorCtr="0">
            <a:spAutoFit/>
          </a:bodyPr>
          <a:lstStyle/>
          <a:p>
            <a:r>
              <a:rPr lang="en-US" sz="1400" b="1" dirty="0">
                <a:solidFill>
                  <a:srgbClr val="898C92"/>
                </a:solidFill>
              </a:rPr>
              <a:t>Average Queries/day (</a:t>
            </a:r>
            <a:r>
              <a:rPr lang="en-PH" sz="1400" dirty="0">
                <a:solidFill>
                  <a:srgbClr val="898C92"/>
                </a:solidFill>
              </a:rPr>
              <a:t>{{</a:t>
            </a:r>
            <a:r>
              <a:rPr lang="en-PH" sz="1400" dirty="0" err="1">
                <a:solidFill>
                  <a:srgbClr val="898C92"/>
                </a:solidFill>
              </a:rPr>
              <a:t>val:oap</a:t>
            </a:r>
            <a:r>
              <a:rPr lang="en-PH" sz="1400" dirty="0">
                <a:solidFill>
                  <a:srgbClr val="898C92"/>
                </a:solidFill>
              </a:rPr>
              <a:t>--query_counts.csv[1:14</a:t>
            </a:r>
            <a:r>
              <a:rPr lang="en-PH" sz="1400" b="1" dirty="0">
                <a:solidFill>
                  <a:srgbClr val="898C92"/>
                </a:solidFill>
              </a:rPr>
              <a:t>]}}%</a:t>
            </a:r>
            <a:r>
              <a:rPr lang="en-US" sz="1400" b="1" dirty="0">
                <a:solidFill>
                  <a:srgbClr val="898C92"/>
                </a:solidFill>
              </a:rPr>
              <a:t> Sub-Second)</a:t>
            </a:r>
            <a:endParaRPr lang="en-US" sz="1050" b="1" dirty="0">
              <a:solidFill>
                <a:srgbClr val="898C92"/>
              </a:solidFill>
            </a:endParaRPr>
          </a:p>
        </p:txBody>
      </p:sp>
      <p:sp>
        <p:nvSpPr>
          <p:cNvPr id="148" name="TextBox 147">
            <a:extLst>
              <a:ext uri="{FF2B5EF4-FFF2-40B4-BE49-F238E27FC236}">
                <a16:creationId xmlns:a16="http://schemas.microsoft.com/office/drawing/2014/main" id="{A235CF5C-7651-92EE-0D65-8346521CFA36}"/>
              </a:ext>
            </a:extLst>
          </p:cNvPr>
          <p:cNvSpPr txBox="1"/>
          <p:nvPr/>
        </p:nvSpPr>
        <p:spPr>
          <a:xfrm>
            <a:off x="1501084" y="6155813"/>
            <a:ext cx="7090464" cy="169277"/>
          </a:xfrm>
          <a:prstGeom prst="rect">
            <a:avLst/>
          </a:prstGeom>
          <a:noFill/>
        </p:spPr>
        <p:txBody>
          <a:bodyPr wrap="square" lIns="0" tIns="0" rIns="0" bIns="0" rtlCol="0" anchor="ctr" anchorCtr="0">
            <a:spAutoFit/>
          </a:bodyPr>
          <a:lstStyle>
            <a:defPPr>
              <a:defRPr lang="en-US"/>
            </a:defPPr>
            <a:lvl1pPr>
              <a:defRPr sz="1100" b="1"/>
            </a:lvl1pPr>
          </a:lstStyle>
          <a:p>
            <a:r>
              <a:rPr lang="en-US" dirty="0" err="1"/>
              <a:t>Programes</a:t>
            </a:r>
            <a:r>
              <a:rPr lang="en-US" dirty="0"/>
              <a:t>: {{</a:t>
            </a:r>
            <a:r>
              <a:rPr lang="en-US" dirty="0" err="1"/>
              <a:t>val:oap</a:t>
            </a:r>
            <a:r>
              <a:rPr lang="en-US" dirty="0"/>
              <a:t>--object_counts.csv[1:4]}}   Others: {{</a:t>
            </a:r>
            <a:r>
              <a:rPr lang="en-US" dirty="0" err="1"/>
              <a:t>val:oap</a:t>
            </a:r>
            <a:r>
              <a:rPr lang="en-US" dirty="0"/>
              <a:t>--object_counts.csv[1:5]}} </a:t>
            </a:r>
          </a:p>
        </p:txBody>
      </p:sp>
      <p:sp>
        <p:nvSpPr>
          <p:cNvPr id="149" name="Rectangle 148">
            <a:extLst>
              <a:ext uri="{FF2B5EF4-FFF2-40B4-BE49-F238E27FC236}">
                <a16:creationId xmlns:a16="http://schemas.microsoft.com/office/drawing/2014/main" id="{AD25C759-49B9-BDFC-A30E-A6E5B822305B}"/>
              </a:ext>
            </a:extLst>
          </p:cNvPr>
          <p:cNvSpPr/>
          <p:nvPr/>
        </p:nvSpPr>
        <p:spPr>
          <a:xfrm>
            <a:off x="8371615" y="3979494"/>
            <a:ext cx="3135358" cy="15172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pic:oap</a:t>
            </a:r>
            <a:r>
              <a:rPr lang="en-US" dirty="0">
                <a:solidFill>
                  <a:schemeClr val="tx1"/>
                </a:solidFill>
              </a:rPr>
              <a:t>--top_users.png}}</a:t>
            </a:r>
          </a:p>
        </p:txBody>
      </p:sp>
      <p:sp>
        <p:nvSpPr>
          <p:cNvPr id="150" name="Rectangle 149">
            <a:extLst>
              <a:ext uri="{FF2B5EF4-FFF2-40B4-BE49-F238E27FC236}">
                <a16:creationId xmlns:a16="http://schemas.microsoft.com/office/drawing/2014/main" id="{BB438F13-975A-67EC-9F28-A1482B1CAF15}"/>
              </a:ext>
            </a:extLst>
          </p:cNvPr>
          <p:cNvSpPr/>
          <p:nvPr/>
        </p:nvSpPr>
        <p:spPr>
          <a:xfrm>
            <a:off x="8320902" y="3995161"/>
            <a:ext cx="3253325" cy="1517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51" name="Rectangle 150">
            <a:extLst>
              <a:ext uri="{FF2B5EF4-FFF2-40B4-BE49-F238E27FC236}">
                <a16:creationId xmlns:a16="http://schemas.microsoft.com/office/drawing/2014/main" id="{C46F91C6-EC59-BC92-2425-7655D411DCB3}"/>
              </a:ext>
            </a:extLst>
          </p:cNvPr>
          <p:cNvSpPr/>
          <p:nvPr/>
        </p:nvSpPr>
        <p:spPr>
          <a:xfrm>
            <a:off x="4509670" y="3520395"/>
            <a:ext cx="3159999" cy="18212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sz="900" dirty="0">
                <a:solidFill>
                  <a:schemeClr val="tx1"/>
                </a:solidFill>
              </a:rPr>
              <a:t>{{</a:t>
            </a:r>
            <a:r>
              <a:rPr lang="en-US" sz="900" dirty="0" err="1">
                <a:solidFill>
                  <a:schemeClr val="tx1"/>
                </a:solidFill>
              </a:rPr>
              <a:t>pic:oap</a:t>
            </a:r>
            <a:r>
              <a:rPr lang="en-US" sz="900" dirty="0">
                <a:solidFill>
                  <a:schemeClr val="tx1"/>
                </a:solidFill>
              </a:rPr>
              <a:t>--CPUHeapmapMed.png}}</a:t>
            </a:r>
          </a:p>
        </p:txBody>
      </p:sp>
      <p:sp>
        <p:nvSpPr>
          <p:cNvPr id="152" name="Rectangle 151">
            <a:extLst>
              <a:ext uri="{FF2B5EF4-FFF2-40B4-BE49-F238E27FC236}">
                <a16:creationId xmlns:a16="http://schemas.microsoft.com/office/drawing/2014/main" id="{C7EA62C3-53A5-7813-D643-B0E546E3691C}"/>
              </a:ext>
            </a:extLst>
          </p:cNvPr>
          <p:cNvSpPr/>
          <p:nvPr/>
        </p:nvSpPr>
        <p:spPr>
          <a:xfrm>
            <a:off x="4509670" y="3449029"/>
            <a:ext cx="3159999" cy="18926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53" name="Rectangle 152">
            <a:extLst>
              <a:ext uri="{FF2B5EF4-FFF2-40B4-BE49-F238E27FC236}">
                <a16:creationId xmlns:a16="http://schemas.microsoft.com/office/drawing/2014/main" id="{405734C4-D0C8-9F11-EA05-26D9DA4982AD}"/>
              </a:ext>
            </a:extLst>
          </p:cNvPr>
          <p:cNvSpPr/>
          <p:nvPr/>
        </p:nvSpPr>
        <p:spPr>
          <a:xfrm>
            <a:off x="8336713" y="1492187"/>
            <a:ext cx="3204309" cy="18044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pic:oap</a:t>
            </a:r>
            <a:r>
              <a:rPr lang="en-US" dirty="0">
                <a:solidFill>
                  <a:schemeClr val="tx1"/>
                </a:solidFill>
              </a:rPr>
              <a:t>--OutcomeCPUConsumption.png}}</a:t>
            </a:r>
          </a:p>
        </p:txBody>
      </p:sp>
      <p:sp>
        <p:nvSpPr>
          <p:cNvPr id="154" name="Rectangle 153">
            <a:extLst>
              <a:ext uri="{FF2B5EF4-FFF2-40B4-BE49-F238E27FC236}">
                <a16:creationId xmlns:a16="http://schemas.microsoft.com/office/drawing/2014/main" id="{4371A5FA-9327-D8FF-22B2-46D1193BA9A0}"/>
              </a:ext>
            </a:extLst>
          </p:cNvPr>
          <p:cNvSpPr/>
          <p:nvPr/>
        </p:nvSpPr>
        <p:spPr>
          <a:xfrm>
            <a:off x="8305993" y="1466569"/>
            <a:ext cx="3255099" cy="1887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55" name="Rounded Rectangle 6">
            <a:extLst>
              <a:ext uri="{FF2B5EF4-FFF2-40B4-BE49-F238E27FC236}">
                <a16:creationId xmlns:a16="http://schemas.microsoft.com/office/drawing/2014/main" id="{5F6330F2-D9A6-41E4-45FD-9BF7ADDB8913}"/>
              </a:ext>
            </a:extLst>
          </p:cNvPr>
          <p:cNvSpPr/>
          <p:nvPr/>
        </p:nvSpPr>
        <p:spPr>
          <a:xfrm>
            <a:off x="4265141" y="931877"/>
            <a:ext cx="3644683" cy="2033044"/>
          </a:xfrm>
          <a:prstGeom prst="roundRect">
            <a:avLst>
              <a:gd name="adj" fmla="val 57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TextBox 155">
            <a:extLst>
              <a:ext uri="{FF2B5EF4-FFF2-40B4-BE49-F238E27FC236}">
                <a16:creationId xmlns:a16="http://schemas.microsoft.com/office/drawing/2014/main" id="{D1BF50AC-DC3D-DEDC-40A8-0948C03A287F}"/>
              </a:ext>
            </a:extLst>
          </p:cNvPr>
          <p:cNvSpPr txBox="1"/>
          <p:nvPr/>
        </p:nvSpPr>
        <p:spPr>
          <a:xfrm>
            <a:off x="4436209" y="1047614"/>
            <a:ext cx="1014701" cy="215444"/>
          </a:xfrm>
          <a:prstGeom prst="rect">
            <a:avLst/>
          </a:prstGeom>
          <a:noFill/>
        </p:spPr>
        <p:txBody>
          <a:bodyPr wrap="none" lIns="0" tIns="0" rIns="0" bIns="0" rtlCol="0" anchor="ctr" anchorCtr="0">
            <a:spAutoFit/>
          </a:bodyPr>
          <a:lstStyle/>
          <a:p>
            <a:r>
              <a:rPr lang="en-US" sz="1400" b="1" dirty="0">
                <a:solidFill>
                  <a:srgbClr val="00B050"/>
                </a:solidFill>
              </a:rPr>
              <a:t>System Info</a:t>
            </a:r>
          </a:p>
        </p:txBody>
      </p:sp>
      <p:sp>
        <p:nvSpPr>
          <p:cNvPr id="157" name="Rectangle 156">
            <a:extLst>
              <a:ext uri="{FF2B5EF4-FFF2-40B4-BE49-F238E27FC236}">
                <a16:creationId xmlns:a16="http://schemas.microsoft.com/office/drawing/2014/main" id="{C55FCA58-B70D-6D01-78B7-44CEFDCE014D}"/>
              </a:ext>
            </a:extLst>
          </p:cNvPr>
          <p:cNvSpPr/>
          <p:nvPr/>
        </p:nvSpPr>
        <p:spPr>
          <a:xfrm>
            <a:off x="4386163" y="1368618"/>
            <a:ext cx="3353675" cy="1520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58" name="Rectangle: Rounded Corners 157">
            <a:extLst>
              <a:ext uri="{FF2B5EF4-FFF2-40B4-BE49-F238E27FC236}">
                <a16:creationId xmlns:a16="http://schemas.microsoft.com/office/drawing/2014/main" id="{3CC642AE-2DBE-C847-0A40-A510B459B9B7}"/>
              </a:ext>
            </a:extLst>
          </p:cNvPr>
          <p:cNvSpPr/>
          <p:nvPr/>
        </p:nvSpPr>
        <p:spPr>
          <a:xfrm>
            <a:off x="5153246" y="1447507"/>
            <a:ext cx="2539144" cy="1388622"/>
          </a:xfrm>
          <a:prstGeom prst="roundRect">
            <a:avLst>
              <a:gd name="adj" fmla="val 8453"/>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C0C0C0"/>
              </a:highlight>
            </a:endParaRPr>
          </a:p>
        </p:txBody>
      </p:sp>
      <p:sp>
        <p:nvSpPr>
          <p:cNvPr id="159" name="TextBox 158">
            <a:extLst>
              <a:ext uri="{FF2B5EF4-FFF2-40B4-BE49-F238E27FC236}">
                <a16:creationId xmlns:a16="http://schemas.microsoft.com/office/drawing/2014/main" id="{8FBC4594-10D4-295F-CF38-F3F628F707A1}"/>
              </a:ext>
            </a:extLst>
          </p:cNvPr>
          <p:cNvSpPr txBox="1"/>
          <p:nvPr/>
        </p:nvSpPr>
        <p:spPr>
          <a:xfrm>
            <a:off x="5218002" y="1448347"/>
            <a:ext cx="1142942" cy="184666"/>
          </a:xfrm>
          <a:prstGeom prst="rect">
            <a:avLst/>
          </a:prstGeom>
          <a:noFill/>
        </p:spPr>
        <p:txBody>
          <a:bodyPr wrap="none" lIns="0" tIns="0" rIns="0" bIns="0" rtlCol="0" anchor="ctr" anchorCtr="0">
            <a:spAutoFit/>
          </a:bodyPr>
          <a:lstStyle/>
          <a:p>
            <a:r>
              <a:rPr lang="en-US" sz="1200" b="1" dirty="0"/>
              <a:t>System Name:  </a:t>
            </a:r>
          </a:p>
        </p:txBody>
      </p:sp>
      <p:sp>
        <p:nvSpPr>
          <p:cNvPr id="160" name="TextBox 159">
            <a:extLst>
              <a:ext uri="{FF2B5EF4-FFF2-40B4-BE49-F238E27FC236}">
                <a16:creationId xmlns:a16="http://schemas.microsoft.com/office/drawing/2014/main" id="{3558EE57-5D67-9F74-90F1-C3566E5F895A}"/>
              </a:ext>
            </a:extLst>
          </p:cNvPr>
          <p:cNvSpPr txBox="1"/>
          <p:nvPr/>
        </p:nvSpPr>
        <p:spPr>
          <a:xfrm>
            <a:off x="5216679" y="1678793"/>
            <a:ext cx="1073820" cy="184666"/>
          </a:xfrm>
          <a:prstGeom prst="rect">
            <a:avLst/>
          </a:prstGeom>
          <a:noFill/>
        </p:spPr>
        <p:txBody>
          <a:bodyPr wrap="none" lIns="0" tIns="0" rIns="0" bIns="0" rtlCol="0" anchor="ctr" anchorCtr="0">
            <a:spAutoFit/>
          </a:bodyPr>
          <a:lstStyle/>
          <a:p>
            <a:r>
              <a:rPr lang="en-US" sz="1200" b="1" dirty="0"/>
              <a:t>System </a:t>
            </a:r>
            <a:r>
              <a:rPr lang="en-US" sz="1100" b="1" dirty="0"/>
              <a:t>Type</a:t>
            </a:r>
            <a:r>
              <a:rPr lang="en-US" sz="1200" b="1" dirty="0"/>
              <a:t>:  </a:t>
            </a:r>
          </a:p>
        </p:txBody>
      </p:sp>
      <p:sp>
        <p:nvSpPr>
          <p:cNvPr id="161" name="TextBox 160">
            <a:extLst>
              <a:ext uri="{FF2B5EF4-FFF2-40B4-BE49-F238E27FC236}">
                <a16:creationId xmlns:a16="http://schemas.microsoft.com/office/drawing/2014/main" id="{D7CA91C1-AE4E-F494-E7ED-EFBB214B1569}"/>
              </a:ext>
            </a:extLst>
          </p:cNvPr>
          <p:cNvSpPr txBox="1"/>
          <p:nvPr/>
        </p:nvSpPr>
        <p:spPr>
          <a:xfrm>
            <a:off x="5235186" y="1920444"/>
            <a:ext cx="612347" cy="184666"/>
          </a:xfrm>
          <a:prstGeom prst="rect">
            <a:avLst/>
          </a:prstGeom>
          <a:noFill/>
        </p:spPr>
        <p:txBody>
          <a:bodyPr wrap="none" lIns="0" tIns="0" rIns="0" bIns="0" rtlCol="0" anchor="ctr" anchorCtr="0">
            <a:spAutoFit/>
          </a:bodyPr>
          <a:lstStyle/>
          <a:p>
            <a:r>
              <a:rPr lang="en-US" sz="1200" b="1" dirty="0"/>
              <a:t># </a:t>
            </a:r>
            <a:r>
              <a:rPr lang="en-US" sz="1100" b="1" dirty="0"/>
              <a:t>Nodes</a:t>
            </a:r>
            <a:r>
              <a:rPr lang="en-US" sz="1200" b="1" dirty="0"/>
              <a:t>:</a:t>
            </a:r>
          </a:p>
        </p:txBody>
      </p:sp>
      <p:sp>
        <p:nvSpPr>
          <p:cNvPr id="162" name="TextBox 161">
            <a:extLst>
              <a:ext uri="{FF2B5EF4-FFF2-40B4-BE49-F238E27FC236}">
                <a16:creationId xmlns:a16="http://schemas.microsoft.com/office/drawing/2014/main" id="{5F1732BE-5C14-5A09-99B4-778EA4433FF9}"/>
              </a:ext>
            </a:extLst>
          </p:cNvPr>
          <p:cNvSpPr txBox="1"/>
          <p:nvPr/>
        </p:nvSpPr>
        <p:spPr>
          <a:xfrm>
            <a:off x="5227566" y="2381454"/>
            <a:ext cx="607089" cy="184666"/>
          </a:xfrm>
          <a:prstGeom prst="rect">
            <a:avLst/>
          </a:prstGeom>
          <a:noFill/>
        </p:spPr>
        <p:txBody>
          <a:bodyPr wrap="none" lIns="0" tIns="0" rIns="0" bIns="0" rtlCol="0" anchor="ctr" anchorCtr="0">
            <a:spAutoFit/>
          </a:bodyPr>
          <a:lstStyle/>
          <a:p>
            <a:r>
              <a:rPr lang="en-US" sz="1200" b="1" dirty="0"/>
              <a:t>Version:</a:t>
            </a:r>
          </a:p>
        </p:txBody>
      </p:sp>
      <p:sp>
        <p:nvSpPr>
          <p:cNvPr id="163" name="TextBox 162">
            <a:extLst>
              <a:ext uri="{FF2B5EF4-FFF2-40B4-BE49-F238E27FC236}">
                <a16:creationId xmlns:a16="http://schemas.microsoft.com/office/drawing/2014/main" id="{EAF29DC0-388D-D4AF-8FCE-022DBC6EDD46}"/>
              </a:ext>
            </a:extLst>
          </p:cNvPr>
          <p:cNvSpPr txBox="1"/>
          <p:nvPr/>
        </p:nvSpPr>
        <p:spPr>
          <a:xfrm>
            <a:off x="5230871" y="2626063"/>
            <a:ext cx="1257460" cy="184666"/>
          </a:xfrm>
          <a:prstGeom prst="rect">
            <a:avLst/>
          </a:prstGeom>
          <a:noFill/>
        </p:spPr>
        <p:txBody>
          <a:bodyPr wrap="none" lIns="0" tIns="0" rIns="0" bIns="0" rtlCol="0" anchor="ctr" anchorCtr="0">
            <a:spAutoFit/>
          </a:bodyPr>
          <a:lstStyle/>
          <a:p>
            <a:r>
              <a:rPr lang="en-US" sz="1200" b="1" dirty="0"/>
              <a:t>COD Active CPU:</a:t>
            </a:r>
          </a:p>
        </p:txBody>
      </p:sp>
      <p:grpSp>
        <p:nvGrpSpPr>
          <p:cNvPr id="164" name="Group 163">
            <a:extLst>
              <a:ext uri="{FF2B5EF4-FFF2-40B4-BE49-F238E27FC236}">
                <a16:creationId xmlns:a16="http://schemas.microsoft.com/office/drawing/2014/main" id="{DE5C4CE3-00BB-2767-8D13-545EC69C9F10}"/>
              </a:ext>
            </a:extLst>
          </p:cNvPr>
          <p:cNvGrpSpPr/>
          <p:nvPr/>
        </p:nvGrpSpPr>
        <p:grpSpPr>
          <a:xfrm>
            <a:off x="4497949" y="1791979"/>
            <a:ext cx="564218" cy="681764"/>
            <a:chOff x="562086" y="3311201"/>
            <a:chExt cx="836893" cy="772218"/>
          </a:xfrm>
          <a:solidFill>
            <a:srgbClr val="5F6062">
              <a:alpha val="49000"/>
            </a:srgbClr>
          </a:solidFill>
        </p:grpSpPr>
        <p:sp>
          <p:nvSpPr>
            <p:cNvPr id="165" name="Freeform 180">
              <a:extLst>
                <a:ext uri="{FF2B5EF4-FFF2-40B4-BE49-F238E27FC236}">
                  <a16:creationId xmlns:a16="http://schemas.microsoft.com/office/drawing/2014/main" id="{A9B831F9-66DB-E8DE-5846-A5DEFF996D02}"/>
                </a:ext>
              </a:extLst>
            </p:cNvPr>
            <p:cNvSpPr>
              <a:spLocks noEditPoints="1"/>
            </p:cNvSpPr>
            <p:nvPr/>
          </p:nvSpPr>
          <p:spPr bwMode="auto">
            <a:xfrm>
              <a:off x="664272" y="3604825"/>
              <a:ext cx="631227" cy="184970"/>
            </a:xfrm>
            <a:custGeom>
              <a:avLst/>
              <a:gdLst>
                <a:gd name="T0" fmla="*/ 496 w 535"/>
                <a:gd name="T1" fmla="*/ 0 h 157"/>
                <a:gd name="T2" fmla="*/ 40 w 535"/>
                <a:gd name="T3" fmla="*/ 0 h 157"/>
                <a:gd name="T4" fmla="*/ 0 w 535"/>
                <a:gd name="T5" fmla="*/ 27 h 157"/>
                <a:gd name="T6" fmla="*/ 0 w 535"/>
                <a:gd name="T7" fmla="*/ 130 h 157"/>
                <a:gd name="T8" fmla="*/ 40 w 535"/>
                <a:gd name="T9" fmla="*/ 157 h 157"/>
                <a:gd name="T10" fmla="*/ 496 w 535"/>
                <a:gd name="T11" fmla="*/ 157 h 157"/>
                <a:gd name="T12" fmla="*/ 535 w 535"/>
                <a:gd name="T13" fmla="*/ 130 h 157"/>
                <a:gd name="T14" fmla="*/ 535 w 535"/>
                <a:gd name="T15" fmla="*/ 27 h 157"/>
                <a:gd name="T16" fmla="*/ 496 w 535"/>
                <a:gd name="T17" fmla="*/ 0 h 157"/>
                <a:gd name="T18" fmla="*/ 435 w 535"/>
                <a:gd name="T19" fmla="*/ 105 h 157"/>
                <a:gd name="T20" fmla="*/ 396 w 535"/>
                <a:gd name="T21" fmla="*/ 78 h 157"/>
                <a:gd name="T22" fmla="*/ 435 w 535"/>
                <a:gd name="T23" fmla="*/ 52 h 157"/>
                <a:gd name="T24" fmla="*/ 474 w 535"/>
                <a:gd name="T25" fmla="*/ 78 h 157"/>
                <a:gd name="T26" fmla="*/ 435 w 535"/>
                <a:gd name="T27" fmla="*/ 10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5" h="157">
                  <a:moveTo>
                    <a:pt x="496" y="0"/>
                  </a:moveTo>
                  <a:cubicBezTo>
                    <a:pt x="40" y="0"/>
                    <a:pt x="40" y="0"/>
                    <a:pt x="40" y="0"/>
                  </a:cubicBezTo>
                  <a:cubicBezTo>
                    <a:pt x="18" y="0"/>
                    <a:pt x="0" y="12"/>
                    <a:pt x="0" y="27"/>
                  </a:cubicBezTo>
                  <a:cubicBezTo>
                    <a:pt x="0" y="130"/>
                    <a:pt x="0" y="130"/>
                    <a:pt x="0" y="130"/>
                  </a:cubicBezTo>
                  <a:cubicBezTo>
                    <a:pt x="0" y="145"/>
                    <a:pt x="18" y="157"/>
                    <a:pt x="40" y="157"/>
                  </a:cubicBezTo>
                  <a:cubicBezTo>
                    <a:pt x="496" y="157"/>
                    <a:pt x="496" y="157"/>
                    <a:pt x="496" y="157"/>
                  </a:cubicBezTo>
                  <a:cubicBezTo>
                    <a:pt x="518" y="157"/>
                    <a:pt x="535" y="145"/>
                    <a:pt x="535" y="130"/>
                  </a:cubicBezTo>
                  <a:cubicBezTo>
                    <a:pt x="535" y="27"/>
                    <a:pt x="535" y="27"/>
                    <a:pt x="535" y="27"/>
                  </a:cubicBezTo>
                  <a:cubicBezTo>
                    <a:pt x="535" y="12"/>
                    <a:pt x="518" y="0"/>
                    <a:pt x="496" y="0"/>
                  </a:cubicBezTo>
                  <a:close/>
                  <a:moveTo>
                    <a:pt x="435" y="105"/>
                  </a:moveTo>
                  <a:cubicBezTo>
                    <a:pt x="413" y="105"/>
                    <a:pt x="396" y="93"/>
                    <a:pt x="396" y="78"/>
                  </a:cubicBezTo>
                  <a:cubicBezTo>
                    <a:pt x="396" y="64"/>
                    <a:pt x="413" y="52"/>
                    <a:pt x="435" y="52"/>
                  </a:cubicBezTo>
                  <a:cubicBezTo>
                    <a:pt x="457" y="52"/>
                    <a:pt x="474" y="64"/>
                    <a:pt x="474" y="78"/>
                  </a:cubicBezTo>
                  <a:cubicBezTo>
                    <a:pt x="474" y="93"/>
                    <a:pt x="457" y="105"/>
                    <a:pt x="435" y="10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166" name="Freeform 181">
              <a:extLst>
                <a:ext uri="{FF2B5EF4-FFF2-40B4-BE49-F238E27FC236}">
                  <a16:creationId xmlns:a16="http://schemas.microsoft.com/office/drawing/2014/main" id="{610A7B77-6DE5-F88D-37C2-7E3A5EEE3AF3}"/>
                </a:ext>
              </a:extLst>
            </p:cNvPr>
            <p:cNvSpPr>
              <a:spLocks noEditPoints="1"/>
            </p:cNvSpPr>
            <p:nvPr/>
          </p:nvSpPr>
          <p:spPr bwMode="auto">
            <a:xfrm>
              <a:off x="664272" y="3804023"/>
              <a:ext cx="631227" cy="186264"/>
            </a:xfrm>
            <a:custGeom>
              <a:avLst/>
              <a:gdLst>
                <a:gd name="T0" fmla="*/ 496 w 535"/>
                <a:gd name="T1" fmla="*/ 0 h 157"/>
                <a:gd name="T2" fmla="*/ 40 w 535"/>
                <a:gd name="T3" fmla="*/ 0 h 157"/>
                <a:gd name="T4" fmla="*/ 0 w 535"/>
                <a:gd name="T5" fmla="*/ 27 h 157"/>
                <a:gd name="T6" fmla="*/ 0 w 535"/>
                <a:gd name="T7" fmla="*/ 130 h 157"/>
                <a:gd name="T8" fmla="*/ 40 w 535"/>
                <a:gd name="T9" fmla="*/ 157 h 157"/>
                <a:gd name="T10" fmla="*/ 496 w 535"/>
                <a:gd name="T11" fmla="*/ 157 h 157"/>
                <a:gd name="T12" fmla="*/ 535 w 535"/>
                <a:gd name="T13" fmla="*/ 130 h 157"/>
                <a:gd name="T14" fmla="*/ 535 w 535"/>
                <a:gd name="T15" fmla="*/ 27 h 157"/>
                <a:gd name="T16" fmla="*/ 496 w 535"/>
                <a:gd name="T17" fmla="*/ 0 h 157"/>
                <a:gd name="T18" fmla="*/ 435 w 535"/>
                <a:gd name="T19" fmla="*/ 105 h 157"/>
                <a:gd name="T20" fmla="*/ 396 w 535"/>
                <a:gd name="T21" fmla="*/ 78 h 157"/>
                <a:gd name="T22" fmla="*/ 435 w 535"/>
                <a:gd name="T23" fmla="*/ 52 h 157"/>
                <a:gd name="T24" fmla="*/ 474 w 535"/>
                <a:gd name="T25" fmla="*/ 78 h 157"/>
                <a:gd name="T26" fmla="*/ 435 w 535"/>
                <a:gd name="T27" fmla="*/ 10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5" h="157">
                  <a:moveTo>
                    <a:pt x="496" y="0"/>
                  </a:moveTo>
                  <a:cubicBezTo>
                    <a:pt x="40" y="0"/>
                    <a:pt x="40" y="0"/>
                    <a:pt x="40" y="0"/>
                  </a:cubicBezTo>
                  <a:cubicBezTo>
                    <a:pt x="18" y="0"/>
                    <a:pt x="0" y="12"/>
                    <a:pt x="0" y="27"/>
                  </a:cubicBezTo>
                  <a:cubicBezTo>
                    <a:pt x="0" y="130"/>
                    <a:pt x="0" y="130"/>
                    <a:pt x="0" y="130"/>
                  </a:cubicBezTo>
                  <a:cubicBezTo>
                    <a:pt x="0" y="145"/>
                    <a:pt x="18" y="157"/>
                    <a:pt x="40" y="157"/>
                  </a:cubicBezTo>
                  <a:cubicBezTo>
                    <a:pt x="496" y="157"/>
                    <a:pt x="496" y="157"/>
                    <a:pt x="496" y="157"/>
                  </a:cubicBezTo>
                  <a:cubicBezTo>
                    <a:pt x="518" y="157"/>
                    <a:pt x="535" y="145"/>
                    <a:pt x="535" y="130"/>
                  </a:cubicBezTo>
                  <a:cubicBezTo>
                    <a:pt x="535" y="27"/>
                    <a:pt x="535" y="27"/>
                    <a:pt x="535" y="27"/>
                  </a:cubicBezTo>
                  <a:cubicBezTo>
                    <a:pt x="535" y="12"/>
                    <a:pt x="518" y="0"/>
                    <a:pt x="496" y="0"/>
                  </a:cubicBezTo>
                  <a:close/>
                  <a:moveTo>
                    <a:pt x="435" y="105"/>
                  </a:moveTo>
                  <a:cubicBezTo>
                    <a:pt x="413" y="105"/>
                    <a:pt x="396" y="93"/>
                    <a:pt x="396" y="78"/>
                  </a:cubicBezTo>
                  <a:cubicBezTo>
                    <a:pt x="396" y="64"/>
                    <a:pt x="413" y="52"/>
                    <a:pt x="435" y="52"/>
                  </a:cubicBezTo>
                  <a:cubicBezTo>
                    <a:pt x="457" y="52"/>
                    <a:pt x="474" y="64"/>
                    <a:pt x="474" y="78"/>
                  </a:cubicBezTo>
                  <a:cubicBezTo>
                    <a:pt x="474" y="93"/>
                    <a:pt x="457" y="105"/>
                    <a:pt x="435" y="10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167" name="Freeform 182">
              <a:extLst>
                <a:ext uri="{FF2B5EF4-FFF2-40B4-BE49-F238E27FC236}">
                  <a16:creationId xmlns:a16="http://schemas.microsoft.com/office/drawing/2014/main" id="{ED2D3C92-3CB0-7B05-2046-D11AC18CA5CB}"/>
                </a:ext>
              </a:extLst>
            </p:cNvPr>
            <p:cNvSpPr>
              <a:spLocks noEditPoints="1"/>
            </p:cNvSpPr>
            <p:nvPr/>
          </p:nvSpPr>
          <p:spPr bwMode="auto">
            <a:xfrm>
              <a:off x="664272" y="3404333"/>
              <a:ext cx="631227" cy="186264"/>
            </a:xfrm>
            <a:custGeom>
              <a:avLst/>
              <a:gdLst>
                <a:gd name="T0" fmla="*/ 496 w 535"/>
                <a:gd name="T1" fmla="*/ 0 h 157"/>
                <a:gd name="T2" fmla="*/ 40 w 535"/>
                <a:gd name="T3" fmla="*/ 0 h 157"/>
                <a:gd name="T4" fmla="*/ 0 w 535"/>
                <a:gd name="T5" fmla="*/ 27 h 157"/>
                <a:gd name="T6" fmla="*/ 0 w 535"/>
                <a:gd name="T7" fmla="*/ 130 h 157"/>
                <a:gd name="T8" fmla="*/ 40 w 535"/>
                <a:gd name="T9" fmla="*/ 157 h 157"/>
                <a:gd name="T10" fmla="*/ 496 w 535"/>
                <a:gd name="T11" fmla="*/ 157 h 157"/>
                <a:gd name="T12" fmla="*/ 535 w 535"/>
                <a:gd name="T13" fmla="*/ 130 h 157"/>
                <a:gd name="T14" fmla="*/ 535 w 535"/>
                <a:gd name="T15" fmla="*/ 27 h 157"/>
                <a:gd name="T16" fmla="*/ 496 w 535"/>
                <a:gd name="T17" fmla="*/ 0 h 157"/>
                <a:gd name="T18" fmla="*/ 435 w 535"/>
                <a:gd name="T19" fmla="*/ 105 h 157"/>
                <a:gd name="T20" fmla="*/ 396 w 535"/>
                <a:gd name="T21" fmla="*/ 78 h 157"/>
                <a:gd name="T22" fmla="*/ 435 w 535"/>
                <a:gd name="T23" fmla="*/ 52 h 157"/>
                <a:gd name="T24" fmla="*/ 474 w 535"/>
                <a:gd name="T25" fmla="*/ 78 h 157"/>
                <a:gd name="T26" fmla="*/ 435 w 535"/>
                <a:gd name="T27" fmla="*/ 10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5" h="157">
                  <a:moveTo>
                    <a:pt x="496" y="0"/>
                  </a:moveTo>
                  <a:cubicBezTo>
                    <a:pt x="40" y="0"/>
                    <a:pt x="40" y="0"/>
                    <a:pt x="40" y="0"/>
                  </a:cubicBezTo>
                  <a:cubicBezTo>
                    <a:pt x="18" y="0"/>
                    <a:pt x="0" y="12"/>
                    <a:pt x="0" y="27"/>
                  </a:cubicBezTo>
                  <a:cubicBezTo>
                    <a:pt x="0" y="130"/>
                    <a:pt x="0" y="130"/>
                    <a:pt x="0" y="130"/>
                  </a:cubicBezTo>
                  <a:cubicBezTo>
                    <a:pt x="0" y="145"/>
                    <a:pt x="18" y="157"/>
                    <a:pt x="40" y="157"/>
                  </a:cubicBezTo>
                  <a:cubicBezTo>
                    <a:pt x="496" y="157"/>
                    <a:pt x="496" y="157"/>
                    <a:pt x="496" y="157"/>
                  </a:cubicBezTo>
                  <a:cubicBezTo>
                    <a:pt x="518" y="157"/>
                    <a:pt x="535" y="145"/>
                    <a:pt x="535" y="130"/>
                  </a:cubicBezTo>
                  <a:cubicBezTo>
                    <a:pt x="535" y="27"/>
                    <a:pt x="535" y="27"/>
                    <a:pt x="535" y="27"/>
                  </a:cubicBezTo>
                  <a:cubicBezTo>
                    <a:pt x="535" y="12"/>
                    <a:pt x="518" y="0"/>
                    <a:pt x="496" y="0"/>
                  </a:cubicBezTo>
                  <a:close/>
                  <a:moveTo>
                    <a:pt x="435" y="105"/>
                  </a:moveTo>
                  <a:cubicBezTo>
                    <a:pt x="413" y="105"/>
                    <a:pt x="396" y="93"/>
                    <a:pt x="396" y="78"/>
                  </a:cubicBezTo>
                  <a:cubicBezTo>
                    <a:pt x="396" y="64"/>
                    <a:pt x="413" y="52"/>
                    <a:pt x="435" y="52"/>
                  </a:cubicBezTo>
                  <a:cubicBezTo>
                    <a:pt x="457" y="52"/>
                    <a:pt x="474" y="64"/>
                    <a:pt x="474" y="78"/>
                  </a:cubicBezTo>
                  <a:cubicBezTo>
                    <a:pt x="474" y="93"/>
                    <a:pt x="457" y="105"/>
                    <a:pt x="435" y="10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168" name="Freeform 183">
              <a:extLst>
                <a:ext uri="{FF2B5EF4-FFF2-40B4-BE49-F238E27FC236}">
                  <a16:creationId xmlns:a16="http://schemas.microsoft.com/office/drawing/2014/main" id="{D42F0CF5-66B4-C7B8-7756-A3B28CE5AED1}"/>
                </a:ext>
              </a:extLst>
            </p:cNvPr>
            <p:cNvSpPr>
              <a:spLocks noEditPoints="1"/>
            </p:cNvSpPr>
            <p:nvPr/>
          </p:nvSpPr>
          <p:spPr bwMode="auto">
            <a:xfrm>
              <a:off x="562086" y="3311201"/>
              <a:ext cx="836893" cy="772218"/>
            </a:xfrm>
            <a:custGeom>
              <a:avLst/>
              <a:gdLst>
                <a:gd name="T0" fmla="*/ 354 w 708"/>
                <a:gd name="T1" fmla="*/ 653 h 653"/>
                <a:gd name="T2" fmla="*/ 110 w 708"/>
                <a:gd name="T3" fmla="*/ 631 h 653"/>
                <a:gd name="T4" fmla="*/ 0 w 708"/>
                <a:gd name="T5" fmla="*/ 566 h 653"/>
                <a:gd name="T6" fmla="*/ 0 w 708"/>
                <a:gd name="T7" fmla="*/ 87 h 653"/>
                <a:gd name="T8" fmla="*/ 110 w 708"/>
                <a:gd name="T9" fmla="*/ 22 h 653"/>
                <a:gd name="T10" fmla="*/ 354 w 708"/>
                <a:gd name="T11" fmla="*/ 0 h 653"/>
                <a:gd name="T12" fmla="*/ 598 w 708"/>
                <a:gd name="T13" fmla="*/ 22 h 653"/>
                <a:gd name="T14" fmla="*/ 708 w 708"/>
                <a:gd name="T15" fmla="*/ 87 h 653"/>
                <a:gd name="T16" fmla="*/ 708 w 708"/>
                <a:gd name="T17" fmla="*/ 566 h 653"/>
                <a:gd name="T18" fmla="*/ 598 w 708"/>
                <a:gd name="T19" fmla="*/ 631 h 653"/>
                <a:gd name="T20" fmla="*/ 354 w 708"/>
                <a:gd name="T21" fmla="*/ 653 h 653"/>
                <a:gd name="T22" fmla="*/ 354 w 708"/>
                <a:gd name="T23" fmla="*/ 26 h 653"/>
                <a:gd name="T24" fmla="*/ 26 w 708"/>
                <a:gd name="T25" fmla="*/ 87 h 653"/>
                <a:gd name="T26" fmla="*/ 26 w 708"/>
                <a:gd name="T27" fmla="*/ 566 h 653"/>
                <a:gd name="T28" fmla="*/ 354 w 708"/>
                <a:gd name="T29" fmla="*/ 627 h 653"/>
                <a:gd name="T30" fmla="*/ 681 w 708"/>
                <a:gd name="T31" fmla="*/ 566 h 653"/>
                <a:gd name="T32" fmla="*/ 681 w 708"/>
                <a:gd name="T33" fmla="*/ 87 h 653"/>
                <a:gd name="T34" fmla="*/ 354 w 708"/>
                <a:gd name="T35" fmla="*/ 2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8" h="653">
                  <a:moveTo>
                    <a:pt x="354" y="653"/>
                  </a:moveTo>
                  <a:cubicBezTo>
                    <a:pt x="262" y="653"/>
                    <a:pt x="175" y="645"/>
                    <a:pt x="110" y="631"/>
                  </a:cubicBezTo>
                  <a:cubicBezTo>
                    <a:pt x="36" y="615"/>
                    <a:pt x="0" y="594"/>
                    <a:pt x="0" y="566"/>
                  </a:cubicBezTo>
                  <a:cubicBezTo>
                    <a:pt x="0" y="87"/>
                    <a:pt x="0" y="87"/>
                    <a:pt x="0" y="87"/>
                  </a:cubicBezTo>
                  <a:cubicBezTo>
                    <a:pt x="0" y="59"/>
                    <a:pt x="36" y="38"/>
                    <a:pt x="110" y="22"/>
                  </a:cubicBezTo>
                  <a:cubicBezTo>
                    <a:pt x="175" y="8"/>
                    <a:pt x="262" y="0"/>
                    <a:pt x="354" y="0"/>
                  </a:cubicBezTo>
                  <a:cubicBezTo>
                    <a:pt x="446" y="0"/>
                    <a:pt x="532" y="8"/>
                    <a:pt x="598" y="22"/>
                  </a:cubicBezTo>
                  <a:cubicBezTo>
                    <a:pt x="672" y="38"/>
                    <a:pt x="708" y="59"/>
                    <a:pt x="708" y="87"/>
                  </a:cubicBezTo>
                  <a:cubicBezTo>
                    <a:pt x="708" y="566"/>
                    <a:pt x="708" y="566"/>
                    <a:pt x="708" y="566"/>
                  </a:cubicBezTo>
                  <a:cubicBezTo>
                    <a:pt x="708" y="594"/>
                    <a:pt x="672" y="615"/>
                    <a:pt x="598" y="631"/>
                  </a:cubicBezTo>
                  <a:cubicBezTo>
                    <a:pt x="532" y="645"/>
                    <a:pt x="446" y="653"/>
                    <a:pt x="354" y="653"/>
                  </a:cubicBezTo>
                  <a:close/>
                  <a:moveTo>
                    <a:pt x="354" y="26"/>
                  </a:moveTo>
                  <a:cubicBezTo>
                    <a:pt x="142" y="26"/>
                    <a:pt x="26" y="67"/>
                    <a:pt x="26" y="87"/>
                  </a:cubicBezTo>
                  <a:cubicBezTo>
                    <a:pt x="26" y="566"/>
                    <a:pt x="26" y="566"/>
                    <a:pt x="26" y="566"/>
                  </a:cubicBezTo>
                  <a:cubicBezTo>
                    <a:pt x="26" y="586"/>
                    <a:pt x="142" y="627"/>
                    <a:pt x="354" y="627"/>
                  </a:cubicBezTo>
                  <a:cubicBezTo>
                    <a:pt x="566" y="627"/>
                    <a:pt x="681" y="586"/>
                    <a:pt x="681" y="566"/>
                  </a:cubicBezTo>
                  <a:cubicBezTo>
                    <a:pt x="681" y="87"/>
                    <a:pt x="681" y="87"/>
                    <a:pt x="681" y="87"/>
                  </a:cubicBezTo>
                  <a:cubicBezTo>
                    <a:pt x="681" y="67"/>
                    <a:pt x="566" y="26"/>
                    <a:pt x="354"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grpSp>
      <p:grpSp>
        <p:nvGrpSpPr>
          <p:cNvPr id="169" name="Group 168">
            <a:extLst>
              <a:ext uri="{FF2B5EF4-FFF2-40B4-BE49-F238E27FC236}">
                <a16:creationId xmlns:a16="http://schemas.microsoft.com/office/drawing/2014/main" id="{46C6D1B3-43E9-F807-A28B-4C16E19DB25A}"/>
              </a:ext>
            </a:extLst>
          </p:cNvPr>
          <p:cNvGrpSpPr/>
          <p:nvPr/>
        </p:nvGrpSpPr>
        <p:grpSpPr>
          <a:xfrm>
            <a:off x="750679" y="5881849"/>
            <a:ext cx="444757" cy="465970"/>
            <a:chOff x="6604254" y="3513582"/>
            <a:chExt cx="350520" cy="320040"/>
          </a:xfrm>
          <a:solidFill>
            <a:schemeClr val="bg1">
              <a:lumMod val="75000"/>
              <a:alpha val="45000"/>
            </a:schemeClr>
          </a:solidFill>
        </p:grpSpPr>
        <p:sp>
          <p:nvSpPr>
            <p:cNvPr id="170" name="Freeform 18">
              <a:extLst>
                <a:ext uri="{FF2B5EF4-FFF2-40B4-BE49-F238E27FC236}">
                  <a16:creationId xmlns:a16="http://schemas.microsoft.com/office/drawing/2014/main" id="{5B9A87C8-EBB6-4B40-1A23-A2A31906702E}"/>
                </a:ext>
              </a:extLst>
            </p:cNvPr>
            <p:cNvSpPr/>
            <p:nvPr/>
          </p:nvSpPr>
          <p:spPr>
            <a:xfrm>
              <a:off x="6604254"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1" name="Freeform 19">
              <a:extLst>
                <a:ext uri="{FF2B5EF4-FFF2-40B4-BE49-F238E27FC236}">
                  <a16:creationId xmlns:a16="http://schemas.microsoft.com/office/drawing/2014/main" id="{703A71D3-3133-2588-DAC2-CF57E8CDC2EC}"/>
                </a:ext>
              </a:extLst>
            </p:cNvPr>
            <p:cNvSpPr/>
            <p:nvPr/>
          </p:nvSpPr>
          <p:spPr>
            <a:xfrm>
              <a:off x="666521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2" name="Freeform 20">
              <a:extLst>
                <a:ext uri="{FF2B5EF4-FFF2-40B4-BE49-F238E27FC236}">
                  <a16:creationId xmlns:a16="http://schemas.microsoft.com/office/drawing/2014/main" id="{E72A330E-BBFC-929E-6C60-CD7F1D32B303}"/>
                </a:ext>
              </a:extLst>
            </p:cNvPr>
            <p:cNvSpPr/>
            <p:nvPr/>
          </p:nvSpPr>
          <p:spPr>
            <a:xfrm>
              <a:off x="672617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3" name="Freeform 21">
              <a:extLst>
                <a:ext uri="{FF2B5EF4-FFF2-40B4-BE49-F238E27FC236}">
                  <a16:creationId xmlns:a16="http://schemas.microsoft.com/office/drawing/2014/main" id="{E953A01B-8543-563C-071C-E59038157541}"/>
                </a:ext>
              </a:extLst>
            </p:cNvPr>
            <p:cNvSpPr/>
            <p:nvPr/>
          </p:nvSpPr>
          <p:spPr>
            <a:xfrm>
              <a:off x="678713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4" name="Freeform 22">
              <a:extLst>
                <a:ext uri="{FF2B5EF4-FFF2-40B4-BE49-F238E27FC236}">
                  <a16:creationId xmlns:a16="http://schemas.microsoft.com/office/drawing/2014/main" id="{3E30D516-85BB-E701-5E27-11539F01E2CA}"/>
                </a:ext>
              </a:extLst>
            </p:cNvPr>
            <p:cNvSpPr/>
            <p:nvPr/>
          </p:nvSpPr>
          <p:spPr>
            <a:xfrm>
              <a:off x="684809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5" name="Freeform 23">
              <a:extLst>
                <a:ext uri="{FF2B5EF4-FFF2-40B4-BE49-F238E27FC236}">
                  <a16:creationId xmlns:a16="http://schemas.microsoft.com/office/drawing/2014/main" id="{4A590DA1-7C91-F4BA-0D14-58DE28FC7342}"/>
                </a:ext>
              </a:extLst>
            </p:cNvPr>
            <p:cNvSpPr/>
            <p:nvPr/>
          </p:nvSpPr>
          <p:spPr>
            <a:xfrm>
              <a:off x="666521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6" name="Freeform 24">
              <a:extLst>
                <a:ext uri="{FF2B5EF4-FFF2-40B4-BE49-F238E27FC236}">
                  <a16:creationId xmlns:a16="http://schemas.microsoft.com/office/drawing/2014/main" id="{58C7C76F-345F-B5D4-3FAB-C62463DFEED0}"/>
                </a:ext>
              </a:extLst>
            </p:cNvPr>
            <p:cNvSpPr/>
            <p:nvPr/>
          </p:nvSpPr>
          <p:spPr>
            <a:xfrm>
              <a:off x="672617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7" name="Freeform 25">
              <a:extLst>
                <a:ext uri="{FF2B5EF4-FFF2-40B4-BE49-F238E27FC236}">
                  <a16:creationId xmlns:a16="http://schemas.microsoft.com/office/drawing/2014/main" id="{6F6DA3A7-A247-617A-2FB1-332CDFF69455}"/>
                </a:ext>
              </a:extLst>
            </p:cNvPr>
            <p:cNvSpPr/>
            <p:nvPr/>
          </p:nvSpPr>
          <p:spPr>
            <a:xfrm>
              <a:off x="678713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8" name="Freeform 26">
              <a:extLst>
                <a:ext uri="{FF2B5EF4-FFF2-40B4-BE49-F238E27FC236}">
                  <a16:creationId xmlns:a16="http://schemas.microsoft.com/office/drawing/2014/main" id="{92580478-C76E-32F2-ED48-8E0BA5666CAA}"/>
                </a:ext>
              </a:extLst>
            </p:cNvPr>
            <p:cNvSpPr/>
            <p:nvPr/>
          </p:nvSpPr>
          <p:spPr>
            <a:xfrm>
              <a:off x="684809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9" name="Freeform 27">
              <a:extLst>
                <a:ext uri="{FF2B5EF4-FFF2-40B4-BE49-F238E27FC236}">
                  <a16:creationId xmlns:a16="http://schemas.microsoft.com/office/drawing/2014/main" id="{4BEB9CE3-2921-750F-B821-B5D7EE3DA78F}"/>
                </a:ext>
              </a:extLst>
            </p:cNvPr>
            <p:cNvSpPr/>
            <p:nvPr/>
          </p:nvSpPr>
          <p:spPr>
            <a:xfrm>
              <a:off x="666521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80" name="Freeform 28">
              <a:extLst>
                <a:ext uri="{FF2B5EF4-FFF2-40B4-BE49-F238E27FC236}">
                  <a16:creationId xmlns:a16="http://schemas.microsoft.com/office/drawing/2014/main" id="{C3D9B59B-E1BD-40E4-5520-7C002E811A54}"/>
                </a:ext>
              </a:extLst>
            </p:cNvPr>
            <p:cNvSpPr/>
            <p:nvPr/>
          </p:nvSpPr>
          <p:spPr>
            <a:xfrm>
              <a:off x="672617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81" name="Freeform 29">
              <a:extLst>
                <a:ext uri="{FF2B5EF4-FFF2-40B4-BE49-F238E27FC236}">
                  <a16:creationId xmlns:a16="http://schemas.microsoft.com/office/drawing/2014/main" id="{0080AED4-B020-FEBF-B607-C477067EA4E4}"/>
                </a:ext>
              </a:extLst>
            </p:cNvPr>
            <p:cNvSpPr/>
            <p:nvPr/>
          </p:nvSpPr>
          <p:spPr>
            <a:xfrm>
              <a:off x="678713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82" name="Freeform 30">
              <a:extLst>
                <a:ext uri="{FF2B5EF4-FFF2-40B4-BE49-F238E27FC236}">
                  <a16:creationId xmlns:a16="http://schemas.microsoft.com/office/drawing/2014/main" id="{42632BB2-BB58-9A72-67AB-1D81A2A7F0FC}"/>
                </a:ext>
              </a:extLst>
            </p:cNvPr>
            <p:cNvSpPr/>
            <p:nvPr/>
          </p:nvSpPr>
          <p:spPr>
            <a:xfrm>
              <a:off x="684809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183" name="TextBox 182">
            <a:extLst>
              <a:ext uri="{FF2B5EF4-FFF2-40B4-BE49-F238E27FC236}">
                <a16:creationId xmlns:a16="http://schemas.microsoft.com/office/drawing/2014/main" id="{80C1BE94-9B48-4A96-6F2B-3FF9DA20D988}"/>
              </a:ext>
            </a:extLst>
          </p:cNvPr>
          <p:cNvSpPr txBox="1"/>
          <p:nvPr/>
        </p:nvSpPr>
        <p:spPr>
          <a:xfrm>
            <a:off x="5235186" y="2142803"/>
            <a:ext cx="572273" cy="184666"/>
          </a:xfrm>
          <a:prstGeom prst="rect">
            <a:avLst/>
          </a:prstGeom>
          <a:noFill/>
        </p:spPr>
        <p:txBody>
          <a:bodyPr wrap="none" lIns="0" tIns="0" rIns="0" bIns="0" rtlCol="0" anchor="ctr" anchorCtr="0">
            <a:spAutoFit/>
          </a:bodyPr>
          <a:lstStyle/>
          <a:p>
            <a:r>
              <a:rPr lang="en-US" sz="1200" b="1" dirty="0"/>
              <a:t># </a:t>
            </a:r>
            <a:r>
              <a:rPr lang="en-US" sz="1100" b="1" dirty="0"/>
              <a:t>AMPs</a:t>
            </a:r>
            <a:r>
              <a:rPr lang="en-US" sz="1200" b="1" dirty="0"/>
              <a:t>:</a:t>
            </a:r>
          </a:p>
        </p:txBody>
      </p:sp>
      <p:sp>
        <p:nvSpPr>
          <p:cNvPr id="184" name="TextBox 183">
            <a:extLst>
              <a:ext uri="{FF2B5EF4-FFF2-40B4-BE49-F238E27FC236}">
                <a16:creationId xmlns:a16="http://schemas.microsoft.com/office/drawing/2014/main" id="{4B723377-FB0C-8C58-0462-CD5CF8CC29B6}"/>
              </a:ext>
            </a:extLst>
          </p:cNvPr>
          <p:cNvSpPr txBox="1"/>
          <p:nvPr/>
        </p:nvSpPr>
        <p:spPr>
          <a:xfrm>
            <a:off x="4394955" y="5586704"/>
            <a:ext cx="955390" cy="215444"/>
          </a:xfrm>
          <a:prstGeom prst="rect">
            <a:avLst/>
          </a:prstGeom>
          <a:noFill/>
        </p:spPr>
        <p:txBody>
          <a:bodyPr wrap="none" lIns="0" tIns="0" rIns="0" bIns="0" rtlCol="0" anchor="ctr" anchorCtr="0">
            <a:spAutoFit/>
          </a:bodyPr>
          <a:lstStyle/>
          <a:p>
            <a:r>
              <a:rPr lang="en-US" sz="1400" b="1" dirty="0">
                <a:solidFill>
                  <a:srgbClr val="F37440"/>
                </a:solidFill>
              </a:rPr>
              <a:t>Disk Space</a:t>
            </a:r>
          </a:p>
        </p:txBody>
      </p:sp>
      <p:sp>
        <p:nvSpPr>
          <p:cNvPr id="185" name="Freeform 35">
            <a:extLst>
              <a:ext uri="{FF2B5EF4-FFF2-40B4-BE49-F238E27FC236}">
                <a16:creationId xmlns:a16="http://schemas.microsoft.com/office/drawing/2014/main" id="{2C7F2A86-2119-2A55-EB4A-ADC8653E5E39}"/>
              </a:ext>
            </a:extLst>
          </p:cNvPr>
          <p:cNvSpPr/>
          <p:nvPr/>
        </p:nvSpPr>
        <p:spPr>
          <a:xfrm>
            <a:off x="4512168" y="6078830"/>
            <a:ext cx="227048" cy="249753"/>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accent3"/>
          </a:solidFill>
          <a:ln w="152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86" name="Rectangle 185">
            <a:extLst>
              <a:ext uri="{FF2B5EF4-FFF2-40B4-BE49-F238E27FC236}">
                <a16:creationId xmlns:a16="http://schemas.microsoft.com/office/drawing/2014/main" id="{FF386488-7152-05AC-3A35-7C14E5C7460B}"/>
              </a:ext>
            </a:extLst>
          </p:cNvPr>
          <p:cNvSpPr/>
          <p:nvPr/>
        </p:nvSpPr>
        <p:spPr>
          <a:xfrm>
            <a:off x="4385101" y="5820462"/>
            <a:ext cx="3353675" cy="665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7" name="Rectangle: Rounded Corners 186">
            <a:extLst>
              <a:ext uri="{FF2B5EF4-FFF2-40B4-BE49-F238E27FC236}">
                <a16:creationId xmlns:a16="http://schemas.microsoft.com/office/drawing/2014/main" id="{CC4182F9-2F72-E685-2DE4-84CA7858ADB3}"/>
              </a:ext>
            </a:extLst>
          </p:cNvPr>
          <p:cNvSpPr/>
          <p:nvPr/>
        </p:nvSpPr>
        <p:spPr>
          <a:xfrm>
            <a:off x="4929185" y="5891196"/>
            <a:ext cx="2722208" cy="499137"/>
          </a:xfrm>
          <a:prstGeom prst="roundRect">
            <a:avLst>
              <a:gd name="adj" fmla="val 8453"/>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TextBox 187">
            <a:extLst>
              <a:ext uri="{FF2B5EF4-FFF2-40B4-BE49-F238E27FC236}">
                <a16:creationId xmlns:a16="http://schemas.microsoft.com/office/drawing/2014/main" id="{45767809-725E-8238-0B13-4CE401B7CA7D}"/>
              </a:ext>
            </a:extLst>
          </p:cNvPr>
          <p:cNvSpPr txBox="1"/>
          <p:nvPr/>
        </p:nvSpPr>
        <p:spPr>
          <a:xfrm>
            <a:off x="4973515" y="5952202"/>
            <a:ext cx="1966885" cy="153888"/>
          </a:xfrm>
          <a:prstGeom prst="rect">
            <a:avLst/>
          </a:prstGeom>
          <a:noFill/>
        </p:spPr>
        <p:txBody>
          <a:bodyPr wrap="none" lIns="0" tIns="0" rIns="0" bIns="0" rtlCol="0" anchor="ctr" anchorCtr="0">
            <a:spAutoFit/>
          </a:bodyPr>
          <a:lstStyle/>
          <a:p>
            <a:r>
              <a:rPr lang="en-US" sz="1000" b="1" dirty="0"/>
              <a:t>Maximum Space Available(TB):  </a:t>
            </a:r>
          </a:p>
        </p:txBody>
      </p:sp>
      <p:sp>
        <p:nvSpPr>
          <p:cNvPr id="189" name="TextBox 188">
            <a:extLst>
              <a:ext uri="{FF2B5EF4-FFF2-40B4-BE49-F238E27FC236}">
                <a16:creationId xmlns:a16="http://schemas.microsoft.com/office/drawing/2014/main" id="{FFB2765E-DADF-2193-AB25-870A009092A5}"/>
              </a:ext>
            </a:extLst>
          </p:cNvPr>
          <p:cNvSpPr txBox="1"/>
          <p:nvPr/>
        </p:nvSpPr>
        <p:spPr>
          <a:xfrm>
            <a:off x="4973515" y="6171840"/>
            <a:ext cx="1593385" cy="153888"/>
          </a:xfrm>
          <a:prstGeom prst="rect">
            <a:avLst/>
          </a:prstGeom>
          <a:noFill/>
        </p:spPr>
        <p:txBody>
          <a:bodyPr wrap="none" lIns="0" tIns="0" rIns="0" bIns="0" rtlCol="0" anchor="ctr" anchorCtr="0">
            <a:spAutoFit/>
          </a:bodyPr>
          <a:lstStyle/>
          <a:p>
            <a:r>
              <a:rPr lang="en-US" sz="1000" b="1" dirty="0"/>
              <a:t>Current Space Used(TB):  </a:t>
            </a:r>
          </a:p>
        </p:txBody>
      </p:sp>
      <p:sp>
        <p:nvSpPr>
          <p:cNvPr id="190" name="TextBox 189">
            <a:extLst>
              <a:ext uri="{FF2B5EF4-FFF2-40B4-BE49-F238E27FC236}">
                <a16:creationId xmlns:a16="http://schemas.microsoft.com/office/drawing/2014/main" id="{F4F3B417-FCF8-922A-F524-F64B3B507482}"/>
              </a:ext>
            </a:extLst>
          </p:cNvPr>
          <p:cNvSpPr txBox="1"/>
          <p:nvPr/>
        </p:nvSpPr>
        <p:spPr>
          <a:xfrm>
            <a:off x="6931522" y="5928478"/>
            <a:ext cx="224260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--diskspace.csv[1:3]}}</a:t>
            </a:r>
          </a:p>
        </p:txBody>
      </p:sp>
      <p:sp>
        <p:nvSpPr>
          <p:cNvPr id="191" name="TextBox 190">
            <a:extLst>
              <a:ext uri="{FF2B5EF4-FFF2-40B4-BE49-F238E27FC236}">
                <a16:creationId xmlns:a16="http://schemas.microsoft.com/office/drawing/2014/main" id="{DE2E0C33-9436-4BCA-45B3-CCBBD2ED215A}"/>
              </a:ext>
            </a:extLst>
          </p:cNvPr>
          <p:cNvSpPr txBox="1"/>
          <p:nvPr/>
        </p:nvSpPr>
        <p:spPr>
          <a:xfrm>
            <a:off x="6931522" y="6148116"/>
            <a:ext cx="228588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--diskspace.csv[1:5]}}</a:t>
            </a:r>
          </a:p>
        </p:txBody>
      </p:sp>
      <p:sp>
        <p:nvSpPr>
          <p:cNvPr id="192" name="Freeform 35">
            <a:extLst>
              <a:ext uri="{FF2B5EF4-FFF2-40B4-BE49-F238E27FC236}">
                <a16:creationId xmlns:a16="http://schemas.microsoft.com/office/drawing/2014/main" id="{97408797-11EF-67CF-FCE3-5EC56F355EF2}"/>
              </a:ext>
            </a:extLst>
          </p:cNvPr>
          <p:cNvSpPr/>
          <p:nvPr/>
        </p:nvSpPr>
        <p:spPr>
          <a:xfrm>
            <a:off x="4462774" y="5950158"/>
            <a:ext cx="345002" cy="392278"/>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bg1">
              <a:lumMod val="65000"/>
              <a:alpha val="73000"/>
            </a:schemeClr>
          </a:solidFill>
          <a:ln w="152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93" name="Rounded Rectangle 6">
            <a:extLst>
              <a:ext uri="{FF2B5EF4-FFF2-40B4-BE49-F238E27FC236}">
                <a16:creationId xmlns:a16="http://schemas.microsoft.com/office/drawing/2014/main" id="{440A8630-99CD-418D-A607-47D4A0624F49}"/>
              </a:ext>
            </a:extLst>
          </p:cNvPr>
          <p:cNvSpPr/>
          <p:nvPr/>
        </p:nvSpPr>
        <p:spPr>
          <a:xfrm>
            <a:off x="8114193" y="5720601"/>
            <a:ext cx="3644683" cy="908231"/>
          </a:xfrm>
          <a:prstGeom prst="roundRect">
            <a:avLst>
              <a:gd name="adj" fmla="val 57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TextBox 193">
            <a:extLst>
              <a:ext uri="{FF2B5EF4-FFF2-40B4-BE49-F238E27FC236}">
                <a16:creationId xmlns:a16="http://schemas.microsoft.com/office/drawing/2014/main" id="{F8290F32-F86A-D7BD-847C-312396F98530}"/>
              </a:ext>
            </a:extLst>
          </p:cNvPr>
          <p:cNvSpPr txBox="1"/>
          <p:nvPr/>
        </p:nvSpPr>
        <p:spPr>
          <a:xfrm>
            <a:off x="8245812" y="5729565"/>
            <a:ext cx="1168077" cy="215444"/>
          </a:xfrm>
          <a:prstGeom prst="rect">
            <a:avLst/>
          </a:prstGeom>
          <a:noFill/>
        </p:spPr>
        <p:txBody>
          <a:bodyPr wrap="none" lIns="0" tIns="0" rIns="0" bIns="0" rtlCol="0" anchor="ctr" anchorCtr="0">
            <a:spAutoFit/>
          </a:bodyPr>
          <a:lstStyle/>
          <a:p>
            <a:r>
              <a:rPr lang="en-US" sz="1400" b="1" dirty="0">
                <a:solidFill>
                  <a:srgbClr val="F37440"/>
                </a:solidFill>
              </a:rPr>
              <a:t>Client Toolset</a:t>
            </a:r>
          </a:p>
        </p:txBody>
      </p:sp>
      <p:sp>
        <p:nvSpPr>
          <p:cNvPr id="195" name="Rectangle 194">
            <a:extLst>
              <a:ext uri="{FF2B5EF4-FFF2-40B4-BE49-F238E27FC236}">
                <a16:creationId xmlns:a16="http://schemas.microsoft.com/office/drawing/2014/main" id="{9B1AE7E5-D81B-CD3D-1CE3-703D50EEABE4}"/>
              </a:ext>
            </a:extLst>
          </p:cNvPr>
          <p:cNvSpPr/>
          <p:nvPr/>
        </p:nvSpPr>
        <p:spPr>
          <a:xfrm>
            <a:off x="8235958" y="5963324"/>
            <a:ext cx="3353675" cy="5226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6" name="Rectangle: Rounded Corners 195">
            <a:extLst>
              <a:ext uri="{FF2B5EF4-FFF2-40B4-BE49-F238E27FC236}">
                <a16:creationId xmlns:a16="http://schemas.microsoft.com/office/drawing/2014/main" id="{4B19A82A-653F-70CF-1D48-E4F9B1D349ED}"/>
              </a:ext>
            </a:extLst>
          </p:cNvPr>
          <p:cNvSpPr/>
          <p:nvPr/>
        </p:nvSpPr>
        <p:spPr>
          <a:xfrm>
            <a:off x="8992056" y="6034058"/>
            <a:ext cx="2514917" cy="356276"/>
          </a:xfrm>
          <a:prstGeom prst="roundRect">
            <a:avLst>
              <a:gd name="adj" fmla="val 8453"/>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TextBox 196">
            <a:extLst>
              <a:ext uri="{FF2B5EF4-FFF2-40B4-BE49-F238E27FC236}">
                <a16:creationId xmlns:a16="http://schemas.microsoft.com/office/drawing/2014/main" id="{7269C9EA-DEB6-0C8A-FF95-DE0EC152DAE3}"/>
              </a:ext>
            </a:extLst>
          </p:cNvPr>
          <p:cNvSpPr txBox="1"/>
          <p:nvPr/>
        </p:nvSpPr>
        <p:spPr>
          <a:xfrm>
            <a:off x="9085394" y="6113220"/>
            <a:ext cx="2545569" cy="184666"/>
          </a:xfrm>
          <a:prstGeom prst="rect">
            <a:avLst/>
          </a:prstGeom>
          <a:noFill/>
        </p:spPr>
        <p:txBody>
          <a:bodyPr wrap="none" lIns="0" tIns="0" rIns="0" bIns="0" rtlCol="0" anchor="ctr" anchorCtr="0">
            <a:spAutoFit/>
          </a:bodyPr>
          <a:lstStyle>
            <a:defPPr>
              <a:defRPr lang="en-US"/>
            </a:defPPr>
            <a:lvl1pPr>
              <a:defRPr sz="1200" b="1"/>
            </a:lvl1pPr>
          </a:lstStyle>
          <a:p>
            <a:r>
              <a:rPr lang="en-US"/>
              <a:t>{{val:oap--appid</a:t>
            </a:r>
            <a:r>
              <a:rPr lang="en-US" sz="1200" b="1">
                <a:solidFill>
                  <a:srgbClr val="384951"/>
                </a:solidFill>
              </a:rPr>
              <a:t>_</a:t>
            </a:r>
            <a:r>
              <a:rPr lang="en-US"/>
              <a:t>counts.csv[1:3]}}</a:t>
            </a:r>
            <a:endParaRPr lang="en-US" dirty="0"/>
          </a:p>
        </p:txBody>
      </p:sp>
      <p:sp>
        <p:nvSpPr>
          <p:cNvPr id="198" name="Freeform 166">
            <a:extLst>
              <a:ext uri="{FF2B5EF4-FFF2-40B4-BE49-F238E27FC236}">
                <a16:creationId xmlns:a16="http://schemas.microsoft.com/office/drawing/2014/main" id="{DEF2FF01-9750-9171-560F-1194E149D1AA}"/>
              </a:ext>
            </a:extLst>
          </p:cNvPr>
          <p:cNvSpPr>
            <a:spLocks noEditPoints="1"/>
          </p:cNvSpPr>
          <p:nvPr/>
        </p:nvSpPr>
        <p:spPr bwMode="auto">
          <a:xfrm>
            <a:off x="8425624" y="6035133"/>
            <a:ext cx="349069" cy="397937"/>
          </a:xfrm>
          <a:custGeom>
            <a:avLst/>
            <a:gdLst>
              <a:gd name="T0" fmla="*/ 381 w 716"/>
              <a:gd name="T1" fmla="*/ 346 h 820"/>
              <a:gd name="T2" fmla="*/ 381 w 716"/>
              <a:gd name="T3" fmla="*/ 365 h 820"/>
              <a:gd name="T4" fmla="*/ 380 w 716"/>
              <a:gd name="T5" fmla="*/ 372 h 820"/>
              <a:gd name="T6" fmla="*/ 353 w 716"/>
              <a:gd name="T7" fmla="*/ 390 h 820"/>
              <a:gd name="T8" fmla="*/ 335 w 716"/>
              <a:gd name="T9" fmla="*/ 371 h 820"/>
              <a:gd name="T10" fmla="*/ 381 w 716"/>
              <a:gd name="T11" fmla="*/ 346 h 820"/>
              <a:gd name="T12" fmla="*/ 716 w 716"/>
              <a:gd name="T13" fmla="*/ 104 h 820"/>
              <a:gd name="T14" fmla="*/ 716 w 716"/>
              <a:gd name="T15" fmla="*/ 611 h 820"/>
              <a:gd name="T16" fmla="*/ 611 w 716"/>
              <a:gd name="T17" fmla="*/ 716 h 820"/>
              <a:gd name="T18" fmla="*/ 105 w 716"/>
              <a:gd name="T19" fmla="*/ 716 h 820"/>
              <a:gd name="T20" fmla="*/ 0 w 716"/>
              <a:gd name="T21" fmla="*/ 611 h 820"/>
              <a:gd name="T22" fmla="*/ 0 w 716"/>
              <a:gd name="T23" fmla="*/ 104 h 820"/>
              <a:gd name="T24" fmla="*/ 105 w 716"/>
              <a:gd name="T25" fmla="*/ 0 h 820"/>
              <a:gd name="T26" fmla="*/ 611 w 716"/>
              <a:gd name="T27" fmla="*/ 0 h 820"/>
              <a:gd name="T28" fmla="*/ 716 w 716"/>
              <a:gd name="T29" fmla="*/ 104 h 820"/>
              <a:gd name="T30" fmla="*/ 115 w 716"/>
              <a:gd name="T31" fmla="*/ 359 h 820"/>
              <a:gd name="T32" fmla="*/ 282 w 716"/>
              <a:gd name="T33" fmla="*/ 192 h 820"/>
              <a:gd name="T34" fmla="*/ 282 w 716"/>
              <a:gd name="T35" fmla="*/ 154 h 820"/>
              <a:gd name="T36" fmla="*/ 245 w 716"/>
              <a:gd name="T37" fmla="*/ 154 h 820"/>
              <a:gd name="T38" fmla="*/ 59 w 716"/>
              <a:gd name="T39" fmla="*/ 340 h 820"/>
              <a:gd name="T40" fmla="*/ 59 w 716"/>
              <a:gd name="T41" fmla="*/ 378 h 820"/>
              <a:gd name="T42" fmla="*/ 245 w 716"/>
              <a:gd name="T43" fmla="*/ 563 h 820"/>
              <a:gd name="T44" fmla="*/ 263 w 716"/>
              <a:gd name="T45" fmla="*/ 571 h 820"/>
              <a:gd name="T46" fmla="*/ 282 w 716"/>
              <a:gd name="T47" fmla="*/ 563 h 820"/>
              <a:gd name="T48" fmla="*/ 282 w 716"/>
              <a:gd name="T49" fmla="*/ 526 h 820"/>
              <a:gd name="T50" fmla="*/ 115 w 716"/>
              <a:gd name="T51" fmla="*/ 359 h 820"/>
              <a:gd name="T52" fmla="*/ 402 w 716"/>
              <a:gd name="T53" fmla="*/ 402 h 820"/>
              <a:gd name="T54" fmla="*/ 401 w 716"/>
              <a:gd name="T55" fmla="*/ 376 h 820"/>
              <a:gd name="T56" fmla="*/ 401 w 716"/>
              <a:gd name="T57" fmla="*/ 335 h 820"/>
              <a:gd name="T58" fmla="*/ 359 w 716"/>
              <a:gd name="T59" fmla="*/ 290 h 820"/>
              <a:gd name="T60" fmla="*/ 322 w 716"/>
              <a:gd name="T61" fmla="*/ 300 h 820"/>
              <a:gd name="T62" fmla="*/ 327 w 716"/>
              <a:gd name="T63" fmla="*/ 313 h 820"/>
              <a:gd name="T64" fmla="*/ 356 w 716"/>
              <a:gd name="T65" fmla="*/ 305 h 820"/>
              <a:gd name="T66" fmla="*/ 381 w 716"/>
              <a:gd name="T67" fmla="*/ 330 h 820"/>
              <a:gd name="T68" fmla="*/ 381 w 716"/>
              <a:gd name="T69" fmla="*/ 332 h 820"/>
              <a:gd name="T70" fmla="*/ 315 w 716"/>
              <a:gd name="T71" fmla="*/ 373 h 820"/>
              <a:gd name="T72" fmla="*/ 348 w 716"/>
              <a:gd name="T73" fmla="*/ 405 h 820"/>
              <a:gd name="T74" fmla="*/ 382 w 716"/>
              <a:gd name="T75" fmla="*/ 388 h 820"/>
              <a:gd name="T76" fmla="*/ 382 w 716"/>
              <a:gd name="T77" fmla="*/ 388 h 820"/>
              <a:gd name="T78" fmla="*/ 384 w 716"/>
              <a:gd name="T79" fmla="*/ 402 h 820"/>
              <a:gd name="T80" fmla="*/ 402 w 716"/>
              <a:gd name="T81" fmla="*/ 402 h 820"/>
              <a:gd name="T82" fmla="*/ 655 w 716"/>
              <a:gd name="T83" fmla="*/ 340 h 820"/>
              <a:gd name="T84" fmla="*/ 469 w 716"/>
              <a:gd name="T85" fmla="*/ 154 h 820"/>
              <a:gd name="T86" fmla="*/ 431 w 716"/>
              <a:gd name="T87" fmla="*/ 154 h 820"/>
              <a:gd name="T88" fmla="*/ 431 w 716"/>
              <a:gd name="T89" fmla="*/ 192 h 820"/>
              <a:gd name="T90" fmla="*/ 598 w 716"/>
              <a:gd name="T91" fmla="*/ 359 h 820"/>
              <a:gd name="T92" fmla="*/ 431 w 716"/>
              <a:gd name="T93" fmla="*/ 526 h 820"/>
              <a:gd name="T94" fmla="*/ 431 w 716"/>
              <a:gd name="T95" fmla="*/ 563 h 820"/>
              <a:gd name="T96" fmla="*/ 450 w 716"/>
              <a:gd name="T97" fmla="*/ 571 h 820"/>
              <a:gd name="T98" fmla="*/ 469 w 716"/>
              <a:gd name="T99" fmla="*/ 563 h 820"/>
              <a:gd name="T100" fmla="*/ 655 w 716"/>
              <a:gd name="T101" fmla="*/ 378 h 820"/>
              <a:gd name="T102" fmla="*/ 655 w 716"/>
              <a:gd name="T103" fmla="*/ 340 h 820"/>
              <a:gd name="T104" fmla="*/ 656 w 716"/>
              <a:gd name="T105" fmla="*/ 762 h 820"/>
              <a:gd name="T106" fmla="*/ 59 w 716"/>
              <a:gd name="T107" fmla="*/ 762 h 820"/>
              <a:gd name="T108" fmla="*/ 22 w 716"/>
              <a:gd name="T109" fmla="*/ 791 h 820"/>
              <a:gd name="T110" fmla="*/ 59 w 716"/>
              <a:gd name="T111" fmla="*/ 820 h 820"/>
              <a:gd name="T112" fmla="*/ 656 w 716"/>
              <a:gd name="T113" fmla="*/ 820 h 820"/>
              <a:gd name="T114" fmla="*/ 694 w 716"/>
              <a:gd name="T115" fmla="*/ 791 h 820"/>
              <a:gd name="T116" fmla="*/ 656 w 716"/>
              <a:gd name="T117" fmla="*/ 762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16" h="820">
                <a:moveTo>
                  <a:pt x="381" y="346"/>
                </a:moveTo>
                <a:cubicBezTo>
                  <a:pt x="381" y="365"/>
                  <a:pt x="381" y="365"/>
                  <a:pt x="381" y="365"/>
                </a:cubicBezTo>
                <a:cubicBezTo>
                  <a:pt x="381" y="367"/>
                  <a:pt x="381" y="370"/>
                  <a:pt x="380" y="372"/>
                </a:cubicBezTo>
                <a:cubicBezTo>
                  <a:pt x="377" y="381"/>
                  <a:pt x="368" y="390"/>
                  <a:pt x="353" y="390"/>
                </a:cubicBezTo>
                <a:cubicBezTo>
                  <a:pt x="343" y="390"/>
                  <a:pt x="335" y="384"/>
                  <a:pt x="335" y="371"/>
                </a:cubicBezTo>
                <a:cubicBezTo>
                  <a:pt x="335" y="350"/>
                  <a:pt x="359" y="346"/>
                  <a:pt x="381" y="346"/>
                </a:cubicBezTo>
                <a:close/>
                <a:moveTo>
                  <a:pt x="716" y="104"/>
                </a:moveTo>
                <a:cubicBezTo>
                  <a:pt x="716" y="611"/>
                  <a:pt x="716" y="611"/>
                  <a:pt x="716" y="611"/>
                </a:cubicBezTo>
                <a:cubicBezTo>
                  <a:pt x="716" y="669"/>
                  <a:pt x="669" y="716"/>
                  <a:pt x="611" y="716"/>
                </a:cubicBezTo>
                <a:cubicBezTo>
                  <a:pt x="105" y="716"/>
                  <a:pt x="105" y="716"/>
                  <a:pt x="105" y="716"/>
                </a:cubicBezTo>
                <a:cubicBezTo>
                  <a:pt x="47" y="716"/>
                  <a:pt x="0" y="669"/>
                  <a:pt x="0" y="611"/>
                </a:cubicBezTo>
                <a:cubicBezTo>
                  <a:pt x="0" y="104"/>
                  <a:pt x="0" y="104"/>
                  <a:pt x="0" y="104"/>
                </a:cubicBezTo>
                <a:cubicBezTo>
                  <a:pt x="0" y="47"/>
                  <a:pt x="47" y="0"/>
                  <a:pt x="105" y="0"/>
                </a:cubicBezTo>
                <a:cubicBezTo>
                  <a:pt x="611" y="0"/>
                  <a:pt x="611" y="0"/>
                  <a:pt x="611" y="0"/>
                </a:cubicBezTo>
                <a:cubicBezTo>
                  <a:pt x="669" y="0"/>
                  <a:pt x="716" y="47"/>
                  <a:pt x="716" y="104"/>
                </a:cubicBezTo>
                <a:close/>
                <a:moveTo>
                  <a:pt x="115" y="359"/>
                </a:moveTo>
                <a:cubicBezTo>
                  <a:pt x="282" y="192"/>
                  <a:pt x="282" y="192"/>
                  <a:pt x="282" y="192"/>
                </a:cubicBezTo>
                <a:cubicBezTo>
                  <a:pt x="293" y="182"/>
                  <a:pt x="293" y="165"/>
                  <a:pt x="282" y="154"/>
                </a:cubicBezTo>
                <a:cubicBezTo>
                  <a:pt x="272" y="144"/>
                  <a:pt x="255" y="144"/>
                  <a:pt x="245" y="154"/>
                </a:cubicBezTo>
                <a:cubicBezTo>
                  <a:pt x="59" y="340"/>
                  <a:pt x="59" y="340"/>
                  <a:pt x="59" y="340"/>
                </a:cubicBezTo>
                <a:cubicBezTo>
                  <a:pt x="48" y="350"/>
                  <a:pt x="48" y="367"/>
                  <a:pt x="59" y="378"/>
                </a:cubicBezTo>
                <a:cubicBezTo>
                  <a:pt x="245" y="563"/>
                  <a:pt x="245" y="563"/>
                  <a:pt x="245" y="563"/>
                </a:cubicBezTo>
                <a:cubicBezTo>
                  <a:pt x="250" y="569"/>
                  <a:pt x="257" y="571"/>
                  <a:pt x="263" y="571"/>
                </a:cubicBezTo>
                <a:cubicBezTo>
                  <a:pt x="270" y="571"/>
                  <a:pt x="277" y="569"/>
                  <a:pt x="282" y="563"/>
                </a:cubicBezTo>
                <a:cubicBezTo>
                  <a:pt x="293" y="553"/>
                  <a:pt x="293" y="536"/>
                  <a:pt x="282" y="526"/>
                </a:cubicBezTo>
                <a:lnTo>
                  <a:pt x="115" y="359"/>
                </a:lnTo>
                <a:close/>
                <a:moveTo>
                  <a:pt x="402" y="402"/>
                </a:moveTo>
                <a:cubicBezTo>
                  <a:pt x="401" y="395"/>
                  <a:pt x="401" y="385"/>
                  <a:pt x="401" y="376"/>
                </a:cubicBezTo>
                <a:cubicBezTo>
                  <a:pt x="401" y="335"/>
                  <a:pt x="401" y="335"/>
                  <a:pt x="401" y="335"/>
                </a:cubicBezTo>
                <a:cubicBezTo>
                  <a:pt x="401" y="313"/>
                  <a:pt x="392" y="290"/>
                  <a:pt x="359" y="290"/>
                </a:cubicBezTo>
                <a:cubicBezTo>
                  <a:pt x="345" y="290"/>
                  <a:pt x="331" y="294"/>
                  <a:pt x="322" y="300"/>
                </a:cubicBezTo>
                <a:cubicBezTo>
                  <a:pt x="327" y="313"/>
                  <a:pt x="327" y="313"/>
                  <a:pt x="327" y="313"/>
                </a:cubicBezTo>
                <a:cubicBezTo>
                  <a:pt x="335" y="308"/>
                  <a:pt x="345" y="305"/>
                  <a:pt x="356" y="305"/>
                </a:cubicBezTo>
                <a:cubicBezTo>
                  <a:pt x="378" y="305"/>
                  <a:pt x="381" y="321"/>
                  <a:pt x="381" y="330"/>
                </a:cubicBezTo>
                <a:cubicBezTo>
                  <a:pt x="381" y="332"/>
                  <a:pt x="381" y="332"/>
                  <a:pt x="381" y="332"/>
                </a:cubicBezTo>
                <a:cubicBezTo>
                  <a:pt x="338" y="332"/>
                  <a:pt x="315" y="347"/>
                  <a:pt x="315" y="373"/>
                </a:cubicBezTo>
                <a:cubicBezTo>
                  <a:pt x="315" y="389"/>
                  <a:pt x="326" y="405"/>
                  <a:pt x="348" y="405"/>
                </a:cubicBezTo>
                <a:cubicBezTo>
                  <a:pt x="364" y="405"/>
                  <a:pt x="376" y="397"/>
                  <a:pt x="382" y="388"/>
                </a:cubicBezTo>
                <a:cubicBezTo>
                  <a:pt x="382" y="388"/>
                  <a:pt x="382" y="388"/>
                  <a:pt x="382" y="388"/>
                </a:cubicBezTo>
                <a:cubicBezTo>
                  <a:pt x="384" y="402"/>
                  <a:pt x="384" y="402"/>
                  <a:pt x="384" y="402"/>
                </a:cubicBezTo>
                <a:lnTo>
                  <a:pt x="402" y="402"/>
                </a:lnTo>
                <a:close/>
                <a:moveTo>
                  <a:pt x="655" y="340"/>
                </a:moveTo>
                <a:cubicBezTo>
                  <a:pt x="469" y="154"/>
                  <a:pt x="469" y="154"/>
                  <a:pt x="469" y="154"/>
                </a:cubicBezTo>
                <a:cubicBezTo>
                  <a:pt x="458" y="144"/>
                  <a:pt x="442" y="144"/>
                  <a:pt x="431" y="154"/>
                </a:cubicBezTo>
                <a:cubicBezTo>
                  <a:pt x="421" y="165"/>
                  <a:pt x="421" y="182"/>
                  <a:pt x="431" y="192"/>
                </a:cubicBezTo>
                <a:cubicBezTo>
                  <a:pt x="598" y="359"/>
                  <a:pt x="598" y="359"/>
                  <a:pt x="598" y="359"/>
                </a:cubicBezTo>
                <a:cubicBezTo>
                  <a:pt x="431" y="526"/>
                  <a:pt x="431" y="526"/>
                  <a:pt x="431" y="526"/>
                </a:cubicBezTo>
                <a:cubicBezTo>
                  <a:pt x="421" y="536"/>
                  <a:pt x="421" y="553"/>
                  <a:pt x="431" y="563"/>
                </a:cubicBezTo>
                <a:cubicBezTo>
                  <a:pt x="436" y="569"/>
                  <a:pt x="443" y="571"/>
                  <a:pt x="450" y="571"/>
                </a:cubicBezTo>
                <a:cubicBezTo>
                  <a:pt x="457" y="571"/>
                  <a:pt x="464" y="569"/>
                  <a:pt x="469" y="563"/>
                </a:cubicBezTo>
                <a:cubicBezTo>
                  <a:pt x="655" y="378"/>
                  <a:pt x="655" y="378"/>
                  <a:pt x="655" y="378"/>
                </a:cubicBezTo>
                <a:cubicBezTo>
                  <a:pt x="665" y="367"/>
                  <a:pt x="665" y="350"/>
                  <a:pt x="655" y="340"/>
                </a:cubicBezTo>
                <a:close/>
                <a:moveTo>
                  <a:pt x="656" y="762"/>
                </a:moveTo>
                <a:cubicBezTo>
                  <a:pt x="59" y="762"/>
                  <a:pt x="59" y="762"/>
                  <a:pt x="59" y="762"/>
                </a:cubicBezTo>
                <a:cubicBezTo>
                  <a:pt x="39" y="762"/>
                  <a:pt x="22" y="775"/>
                  <a:pt x="22" y="791"/>
                </a:cubicBezTo>
                <a:cubicBezTo>
                  <a:pt x="22" y="807"/>
                  <a:pt x="39" y="820"/>
                  <a:pt x="59" y="820"/>
                </a:cubicBezTo>
                <a:cubicBezTo>
                  <a:pt x="656" y="820"/>
                  <a:pt x="656" y="820"/>
                  <a:pt x="656" y="820"/>
                </a:cubicBezTo>
                <a:cubicBezTo>
                  <a:pt x="677" y="820"/>
                  <a:pt x="694" y="807"/>
                  <a:pt x="694" y="791"/>
                </a:cubicBezTo>
                <a:cubicBezTo>
                  <a:pt x="694" y="775"/>
                  <a:pt x="677" y="762"/>
                  <a:pt x="656" y="762"/>
                </a:cubicBezTo>
                <a:close/>
              </a:path>
            </a:pathLst>
          </a:custGeom>
          <a:solidFill>
            <a:schemeClr val="bg1">
              <a:lumMod val="75000"/>
              <a:alpha val="72000"/>
            </a:schemeClr>
          </a:solidFill>
          <a:ln>
            <a:noFill/>
          </a:ln>
        </p:spPr>
        <p:txBody>
          <a:bodyPr vert="horz" wrap="square" lIns="91440" tIns="45720" rIns="91440" bIns="45720" numCol="1" anchor="t" anchorCtr="0" compatLnSpc="1">
            <a:prstTxWarp prst="textNoShape">
              <a:avLst/>
            </a:prstTxWarp>
          </a:bodyPr>
          <a:lstStyle/>
          <a:p>
            <a:pPr algn="ctr"/>
            <a:endParaRPr lang="en-US"/>
          </a:p>
        </p:txBody>
      </p:sp>
      <p:sp>
        <p:nvSpPr>
          <p:cNvPr id="199" name="TextBox 198">
            <a:extLst>
              <a:ext uri="{FF2B5EF4-FFF2-40B4-BE49-F238E27FC236}">
                <a16:creationId xmlns:a16="http://schemas.microsoft.com/office/drawing/2014/main" id="{E34498FA-763A-EEA5-0049-5B3E529D3754}"/>
              </a:ext>
            </a:extLst>
          </p:cNvPr>
          <p:cNvSpPr txBox="1"/>
          <p:nvPr/>
        </p:nvSpPr>
        <p:spPr>
          <a:xfrm>
            <a:off x="9359351" y="6124647"/>
            <a:ext cx="2417447" cy="176972"/>
          </a:xfrm>
          <a:prstGeom prst="rect">
            <a:avLst/>
          </a:prstGeom>
          <a:noFill/>
        </p:spPr>
        <p:txBody>
          <a:bodyPr wrap="square" lIns="0" tIns="0" rIns="0" bIns="0" rtlCol="0" anchor="ctr" anchorCtr="0">
            <a:spAutoFit/>
          </a:bodyPr>
          <a:lstStyle>
            <a:defPPr>
              <a:defRPr lang="en-US"/>
            </a:defPPr>
            <a:lvl1pPr>
              <a:defRPr sz="1000" b="1"/>
            </a:lvl1pPr>
          </a:lstStyle>
          <a:p>
            <a:r>
              <a:rPr lang="en-US" sz="1150" dirty="0"/>
              <a:t>Applications on the platform</a:t>
            </a:r>
          </a:p>
        </p:txBody>
      </p:sp>
      <p:sp>
        <p:nvSpPr>
          <p:cNvPr id="200" name="TextBox 199">
            <a:extLst>
              <a:ext uri="{FF2B5EF4-FFF2-40B4-BE49-F238E27FC236}">
                <a16:creationId xmlns:a16="http://schemas.microsoft.com/office/drawing/2014/main" id="{7BB0B401-5E42-E9B2-805D-666E40BC7B01}"/>
              </a:ext>
            </a:extLst>
          </p:cNvPr>
          <p:cNvSpPr txBox="1"/>
          <p:nvPr/>
        </p:nvSpPr>
        <p:spPr>
          <a:xfrm>
            <a:off x="6511797" y="1464281"/>
            <a:ext cx="4311252" cy="169277"/>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--dbcinfo.csv[3:2]}}</a:t>
            </a:r>
          </a:p>
        </p:txBody>
      </p:sp>
      <p:sp>
        <p:nvSpPr>
          <p:cNvPr id="201" name="TextBox 200">
            <a:extLst>
              <a:ext uri="{FF2B5EF4-FFF2-40B4-BE49-F238E27FC236}">
                <a16:creationId xmlns:a16="http://schemas.microsoft.com/office/drawing/2014/main" id="{EB6F9CD2-F1E8-6B8D-2BEE-5DC3BA432B2B}"/>
              </a:ext>
            </a:extLst>
          </p:cNvPr>
          <p:cNvSpPr txBox="1"/>
          <p:nvPr/>
        </p:nvSpPr>
        <p:spPr>
          <a:xfrm>
            <a:off x="6499044" y="1694727"/>
            <a:ext cx="4311252" cy="169277"/>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--dbcinfo.csv[4:2]}}</a:t>
            </a:r>
          </a:p>
        </p:txBody>
      </p:sp>
      <p:sp>
        <p:nvSpPr>
          <p:cNvPr id="202" name="TextBox 201">
            <a:extLst>
              <a:ext uri="{FF2B5EF4-FFF2-40B4-BE49-F238E27FC236}">
                <a16:creationId xmlns:a16="http://schemas.microsoft.com/office/drawing/2014/main" id="{C2342E18-9F32-12DE-CC94-AACD135996EA}"/>
              </a:ext>
            </a:extLst>
          </p:cNvPr>
          <p:cNvSpPr txBox="1"/>
          <p:nvPr/>
        </p:nvSpPr>
        <p:spPr>
          <a:xfrm>
            <a:off x="6494691" y="1928684"/>
            <a:ext cx="431125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--COD.csv[2:2]}}</a:t>
            </a:r>
          </a:p>
        </p:txBody>
      </p:sp>
      <p:sp>
        <p:nvSpPr>
          <p:cNvPr id="203" name="TextBox 202">
            <a:extLst>
              <a:ext uri="{FF2B5EF4-FFF2-40B4-BE49-F238E27FC236}">
                <a16:creationId xmlns:a16="http://schemas.microsoft.com/office/drawing/2014/main" id="{879D47C0-CCE5-9DD0-D6B1-4CF8C408033A}"/>
              </a:ext>
            </a:extLst>
          </p:cNvPr>
          <p:cNvSpPr txBox="1"/>
          <p:nvPr/>
        </p:nvSpPr>
        <p:spPr>
          <a:xfrm>
            <a:off x="6487071" y="2389694"/>
            <a:ext cx="431125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--dbcinfo.csv[5:2]}}</a:t>
            </a:r>
          </a:p>
        </p:txBody>
      </p:sp>
      <p:sp>
        <p:nvSpPr>
          <p:cNvPr id="204" name="TextBox 203">
            <a:extLst>
              <a:ext uri="{FF2B5EF4-FFF2-40B4-BE49-F238E27FC236}">
                <a16:creationId xmlns:a16="http://schemas.microsoft.com/office/drawing/2014/main" id="{F8377507-E985-E0B4-F9F4-2C4C6024D588}"/>
              </a:ext>
            </a:extLst>
          </p:cNvPr>
          <p:cNvSpPr txBox="1"/>
          <p:nvPr/>
        </p:nvSpPr>
        <p:spPr>
          <a:xfrm>
            <a:off x="6490376" y="2634303"/>
            <a:ext cx="431125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--COD.csv[3:2]}}%</a:t>
            </a:r>
          </a:p>
        </p:txBody>
      </p:sp>
      <p:sp>
        <p:nvSpPr>
          <p:cNvPr id="205" name="TextBox 204">
            <a:extLst>
              <a:ext uri="{FF2B5EF4-FFF2-40B4-BE49-F238E27FC236}">
                <a16:creationId xmlns:a16="http://schemas.microsoft.com/office/drawing/2014/main" id="{8E678365-CA9C-9194-4D00-890DA911A2C3}"/>
              </a:ext>
            </a:extLst>
          </p:cNvPr>
          <p:cNvSpPr txBox="1"/>
          <p:nvPr/>
        </p:nvSpPr>
        <p:spPr>
          <a:xfrm>
            <a:off x="6494691" y="2151043"/>
            <a:ext cx="431125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--COD.csv[1:2]}}</a:t>
            </a:r>
          </a:p>
        </p:txBody>
      </p:sp>
    </p:spTree>
    <p:extLst>
      <p:ext uri="{BB962C8B-B14F-4D97-AF65-F5344CB8AC3E}">
        <p14:creationId xmlns:p14="http://schemas.microsoft.com/office/powerpoint/2010/main" val="3534217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C26D6BC-BAB1-694F-940D-6411506FFD96}"/>
              </a:ext>
            </a:extLst>
          </p:cNvPr>
          <p:cNvSpPr>
            <a:spLocks noGrp="1"/>
          </p:cNvSpPr>
          <p:nvPr>
            <p:ph type="sldNum" sz="quarter" idx="12"/>
          </p:nvPr>
        </p:nvSpPr>
        <p:spPr>
          <a:xfrm>
            <a:off x="11277600" y="6286500"/>
            <a:ext cx="457200" cy="365760"/>
          </a:xfrm>
        </p:spPr>
        <p:txBody>
          <a:bodyPr/>
          <a:lstStyle/>
          <a:p>
            <a:fld id="{0885F5B2-48F7-4F18-A961-C29AAE44EB58}" type="slidenum">
              <a:rPr lang="en-US" smtClean="0"/>
              <a:pPr/>
              <a:t>6</a:t>
            </a:fld>
            <a:endParaRPr lang="en-US" dirty="0"/>
          </a:p>
        </p:txBody>
      </p:sp>
      <p:sp>
        <p:nvSpPr>
          <p:cNvPr id="5" name="Title 4">
            <a:extLst>
              <a:ext uri="{FF2B5EF4-FFF2-40B4-BE49-F238E27FC236}">
                <a16:creationId xmlns:a16="http://schemas.microsoft.com/office/drawing/2014/main" id="{4EC2C39E-3C73-8A4F-96B5-C98575055B89}"/>
              </a:ext>
            </a:extLst>
          </p:cNvPr>
          <p:cNvSpPr>
            <a:spLocks noGrp="1"/>
          </p:cNvSpPr>
          <p:nvPr>
            <p:ph type="title"/>
          </p:nvPr>
        </p:nvSpPr>
        <p:spPr>
          <a:xfrm>
            <a:off x="457200" y="2438400"/>
            <a:ext cx="7955280" cy="1600199"/>
          </a:xfrm>
        </p:spPr>
        <p:txBody>
          <a:bodyPr/>
          <a:lstStyle/>
          <a:p>
            <a:r>
              <a:rPr lang="en-US" dirty="0"/>
              <a:t>System Health</a:t>
            </a:r>
          </a:p>
        </p:txBody>
      </p:sp>
      <p:sp>
        <p:nvSpPr>
          <p:cNvPr id="6" name="Text Placeholder 5">
            <a:extLst>
              <a:ext uri="{FF2B5EF4-FFF2-40B4-BE49-F238E27FC236}">
                <a16:creationId xmlns:a16="http://schemas.microsoft.com/office/drawing/2014/main" id="{CF9288B1-A9AF-1A44-8753-EFA7AB07B4FB}"/>
              </a:ext>
            </a:extLst>
          </p:cNvPr>
          <p:cNvSpPr>
            <a:spLocks noGrp="1"/>
          </p:cNvSpPr>
          <p:nvPr>
            <p:ph type="body" idx="1"/>
          </p:nvPr>
        </p:nvSpPr>
        <p:spPr>
          <a:xfrm>
            <a:off x="457200" y="4038601"/>
            <a:ext cx="7955280" cy="1013459"/>
          </a:xfrm>
        </p:spPr>
        <p:txBody>
          <a:bodyPr/>
          <a:lstStyle/>
          <a:p>
            <a:r>
              <a:rPr lang="en-US" dirty="0"/>
              <a:t>{{</a:t>
            </a:r>
            <a:r>
              <a:rPr lang="en-US" dirty="0" err="1"/>
              <a:t>val:vhc</a:t>
            </a:r>
            <a:r>
              <a:rPr lang="en-US" dirty="0"/>
              <a:t>--intro.csv[1:1]}}</a:t>
            </a:r>
          </a:p>
        </p:txBody>
      </p:sp>
    </p:spTree>
    <p:extLst>
      <p:ext uri="{BB962C8B-B14F-4D97-AF65-F5344CB8AC3E}">
        <p14:creationId xmlns:p14="http://schemas.microsoft.com/office/powerpoint/2010/main" val="1447831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BFD9E8-85FB-4943-8E7C-1BD72F6C314D}"/>
              </a:ext>
            </a:extLst>
          </p:cNvPr>
          <p:cNvSpPr>
            <a:spLocks noGrp="1"/>
          </p:cNvSpPr>
          <p:nvPr>
            <p:ph type="sldNum" sz="quarter" idx="12"/>
          </p:nvPr>
        </p:nvSpPr>
        <p:spPr>
          <a:xfrm>
            <a:off x="11226375" y="6120765"/>
            <a:ext cx="457200" cy="365760"/>
          </a:xfrm>
        </p:spPr>
        <p:txBody>
          <a:bodyPr/>
          <a:lstStyle/>
          <a:p>
            <a:fld id="{0885F5B2-48F7-4F18-A961-C29AAE44EB58}" type="slidenum">
              <a:rPr lang="en-US" smtClean="0"/>
              <a:t>7</a:t>
            </a:fld>
            <a:endParaRPr lang="en-US" dirty="0"/>
          </a:p>
        </p:txBody>
      </p:sp>
      <p:sp>
        <p:nvSpPr>
          <p:cNvPr id="3" name="Title 2">
            <a:extLst>
              <a:ext uri="{FF2B5EF4-FFF2-40B4-BE49-F238E27FC236}">
                <a16:creationId xmlns:a16="http://schemas.microsoft.com/office/drawing/2014/main" id="{F6564006-5C48-74A5-C3FE-80DAB440B5AB}"/>
              </a:ext>
            </a:extLst>
          </p:cNvPr>
          <p:cNvSpPr>
            <a:spLocks noGrp="1"/>
          </p:cNvSpPr>
          <p:nvPr>
            <p:ph type="title"/>
          </p:nvPr>
        </p:nvSpPr>
        <p:spPr>
          <a:xfrm>
            <a:off x="611243" y="438062"/>
            <a:ext cx="11277600" cy="1409700"/>
          </a:xfrm>
        </p:spPr>
        <p:txBody>
          <a:bodyPr/>
          <a:lstStyle/>
          <a:p>
            <a:r>
              <a:rPr lang="en-US" dirty="0"/>
              <a:t>Key System Metrics</a:t>
            </a:r>
          </a:p>
        </p:txBody>
      </p:sp>
      <p:sp>
        <p:nvSpPr>
          <p:cNvPr id="75" name="Text Placeholder 4">
            <a:extLst>
              <a:ext uri="{FF2B5EF4-FFF2-40B4-BE49-F238E27FC236}">
                <a16:creationId xmlns:a16="http://schemas.microsoft.com/office/drawing/2014/main" id="{83134E58-F04A-2559-17F3-3BB278A57E15}"/>
              </a:ext>
            </a:extLst>
          </p:cNvPr>
          <p:cNvSpPr txBox="1">
            <a:spLocks/>
          </p:cNvSpPr>
          <p:nvPr/>
        </p:nvSpPr>
        <p:spPr>
          <a:xfrm>
            <a:off x="576072" y="1230850"/>
            <a:ext cx="11033760" cy="475488"/>
          </a:xfrm>
          <a:prstGeom prst="rect">
            <a:avLst/>
          </a:prstGeom>
        </p:spPr>
        <p:txBody>
          <a:bodyPr/>
          <a:lstStyle>
            <a:lvl1pPr marL="0" indent="0" algn="l" defTabSz="914400" rtl="0" eaLnBrk="1" latinLnBrk="0" hangingPunct="1">
              <a:lnSpc>
                <a:spcPct val="100000"/>
              </a:lnSpc>
              <a:spcBef>
                <a:spcPts val="0"/>
              </a:spcBef>
              <a:spcAft>
                <a:spcPts val="1000"/>
              </a:spcAft>
              <a:buFont typeface="Arial" panose="020B0604020202020204" pitchFamily="34" charset="0"/>
              <a:buNone/>
              <a:defRPr sz="2000" kern="1200">
                <a:solidFill>
                  <a:schemeClr val="tx1"/>
                </a:solidFill>
                <a:latin typeface="+mn-lt"/>
                <a:ea typeface="+mn-ea"/>
                <a:cs typeface="+mn-cs"/>
              </a:defRPr>
            </a:lvl1pPr>
            <a:lvl2pPr marL="13716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2pPr>
            <a:lvl3pPr marL="27432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41148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00000"/>
              </a:lnSpc>
              <a:spcBef>
                <a:spcPts val="0"/>
              </a:spcBef>
              <a:spcAft>
                <a:spcPts val="800"/>
              </a:spcAft>
              <a:buFont typeface="Arial" panose="020B0604020202020204" pitchFamily="34" charset="0"/>
              <a:buNone/>
              <a:tabLst/>
              <a:defRPr sz="1800" kern="1200">
                <a:solidFill>
                  <a:schemeClr val="tx1"/>
                </a:solidFill>
                <a:latin typeface="+mn-lt"/>
                <a:ea typeface="+mn-ea"/>
                <a:cs typeface="+mn-cs"/>
              </a:defRPr>
            </a:lvl5pPr>
            <a:lvl6pPr marL="109728"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6pPr>
            <a:lvl7pPr marL="219456"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7pPr>
            <a:lvl8pPr marL="329184"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8pPr>
            <a:lvl9pPr marL="0" indent="0" algn="l" defTabSz="914400" rtl="0" eaLnBrk="1" latinLnBrk="0" hangingPunct="1">
              <a:lnSpc>
                <a:spcPct val="100000"/>
              </a:lnSpc>
              <a:spcBef>
                <a:spcPts val="0"/>
              </a:spcBef>
              <a:spcAft>
                <a:spcPts val="200"/>
              </a:spcAft>
              <a:buFont typeface="Arial" panose="020B0604020202020204" pitchFamily="34" charset="0"/>
              <a:buNone/>
              <a:tabLst/>
              <a:defRPr sz="1100" i="1" kern="1200">
                <a:solidFill>
                  <a:schemeClr val="tx1"/>
                </a:solidFill>
                <a:latin typeface="+mn-lt"/>
                <a:ea typeface="+mn-ea"/>
                <a:cs typeface="+mn-cs"/>
              </a:defRPr>
            </a:lvl9pPr>
          </a:lstStyle>
          <a:p>
            <a:r>
              <a:rPr lang="en-US" dirty="0"/>
              <a:t>Summary</a:t>
            </a:r>
          </a:p>
        </p:txBody>
      </p:sp>
      <p:sp>
        <p:nvSpPr>
          <p:cNvPr id="77" name="TextBox 76">
            <a:extLst>
              <a:ext uri="{FF2B5EF4-FFF2-40B4-BE49-F238E27FC236}">
                <a16:creationId xmlns:a16="http://schemas.microsoft.com/office/drawing/2014/main" id="{6C154423-D4E0-6A90-940B-7FB4C05C0A92}"/>
              </a:ext>
            </a:extLst>
          </p:cNvPr>
          <p:cNvSpPr txBox="1"/>
          <p:nvPr/>
        </p:nvSpPr>
        <p:spPr>
          <a:xfrm>
            <a:off x="2970154" y="3643683"/>
            <a:ext cx="24801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Active users, business</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and applications</a:t>
            </a:r>
          </a:p>
        </p:txBody>
      </p:sp>
      <p:sp>
        <p:nvSpPr>
          <p:cNvPr id="78" name="TextBox 77">
            <a:extLst>
              <a:ext uri="{FF2B5EF4-FFF2-40B4-BE49-F238E27FC236}">
                <a16:creationId xmlns:a16="http://schemas.microsoft.com/office/drawing/2014/main" id="{67C91C41-B596-BD57-5C9F-24494DF6E183}"/>
              </a:ext>
            </a:extLst>
          </p:cNvPr>
          <p:cNvSpPr txBox="1"/>
          <p:nvPr/>
        </p:nvSpPr>
        <p:spPr>
          <a:xfrm>
            <a:off x="989927" y="3582128"/>
            <a:ext cx="2188182" cy="4154984"/>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val:vhc</a:t>
            </a:r>
            <a:r>
              <a:rPr lang="en-US" sz="4400" b="1" dirty="0">
                <a:solidFill>
                  <a:srgbClr val="384951"/>
                </a:solidFill>
              </a:rPr>
              <a:t>--</a:t>
            </a:r>
            <a:r>
              <a:rPr lang="en-US" sz="4400" b="1" dirty="0" err="1">
                <a:solidFill>
                  <a:srgbClr val="384951"/>
                </a:solidFill>
              </a:rPr>
              <a:t>user_counts.csv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79" name="Group 78">
            <a:extLst>
              <a:ext uri="{FF2B5EF4-FFF2-40B4-BE49-F238E27FC236}">
                <a16:creationId xmlns:a16="http://schemas.microsoft.com/office/drawing/2014/main" id="{FED71841-D568-62D0-3255-ECE6F04F875A}"/>
              </a:ext>
            </a:extLst>
          </p:cNvPr>
          <p:cNvGrpSpPr/>
          <p:nvPr/>
        </p:nvGrpSpPr>
        <p:grpSpPr>
          <a:xfrm>
            <a:off x="576072" y="3741641"/>
            <a:ext cx="528795" cy="511970"/>
            <a:chOff x="7824978" y="3832098"/>
            <a:chExt cx="335280" cy="324612"/>
          </a:xfrm>
          <a:solidFill>
            <a:schemeClr val="tx2">
              <a:lumMod val="40000"/>
              <a:lumOff val="60000"/>
            </a:schemeClr>
          </a:solidFill>
        </p:grpSpPr>
        <p:sp>
          <p:nvSpPr>
            <p:cNvPr id="80" name="Freeform 45">
              <a:extLst>
                <a:ext uri="{FF2B5EF4-FFF2-40B4-BE49-F238E27FC236}">
                  <a16:creationId xmlns:a16="http://schemas.microsoft.com/office/drawing/2014/main" id="{AC8A9999-DB31-9B6C-05E6-FCC7BA3CD4C4}"/>
                </a:ext>
              </a:extLst>
            </p:cNvPr>
            <p:cNvSpPr/>
            <p:nvPr/>
          </p:nvSpPr>
          <p:spPr>
            <a:xfrm>
              <a:off x="805510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1" name="Freeform 46">
              <a:extLst>
                <a:ext uri="{FF2B5EF4-FFF2-40B4-BE49-F238E27FC236}">
                  <a16:creationId xmlns:a16="http://schemas.microsoft.com/office/drawing/2014/main" id="{7123C682-A4CA-3CB5-85CE-5AF817203D6C}"/>
                </a:ext>
              </a:extLst>
            </p:cNvPr>
            <p:cNvSpPr/>
            <p:nvPr/>
          </p:nvSpPr>
          <p:spPr>
            <a:xfrm>
              <a:off x="804748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2" name="Freeform 47">
              <a:extLst>
                <a:ext uri="{FF2B5EF4-FFF2-40B4-BE49-F238E27FC236}">
                  <a16:creationId xmlns:a16="http://schemas.microsoft.com/office/drawing/2014/main" id="{515D6E31-BFC0-4357-85A0-4142A7B2AA93}"/>
                </a:ext>
              </a:extLst>
            </p:cNvPr>
            <p:cNvSpPr/>
            <p:nvPr/>
          </p:nvSpPr>
          <p:spPr>
            <a:xfrm>
              <a:off x="796366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3" name="Freeform 48">
              <a:extLst>
                <a:ext uri="{FF2B5EF4-FFF2-40B4-BE49-F238E27FC236}">
                  <a16:creationId xmlns:a16="http://schemas.microsoft.com/office/drawing/2014/main" id="{1D1243EC-4807-6471-03DC-E6A2FD857199}"/>
                </a:ext>
              </a:extLst>
            </p:cNvPr>
            <p:cNvSpPr/>
            <p:nvPr/>
          </p:nvSpPr>
          <p:spPr>
            <a:xfrm>
              <a:off x="795604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4" name="Freeform 49">
              <a:extLst>
                <a:ext uri="{FF2B5EF4-FFF2-40B4-BE49-F238E27FC236}">
                  <a16:creationId xmlns:a16="http://schemas.microsoft.com/office/drawing/2014/main" id="{27F04ADA-F59B-0D99-E5C4-D26CF70CBAFE}"/>
                </a:ext>
              </a:extLst>
            </p:cNvPr>
            <p:cNvSpPr/>
            <p:nvPr/>
          </p:nvSpPr>
          <p:spPr>
            <a:xfrm>
              <a:off x="787222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5" name="Freeform 55">
              <a:extLst>
                <a:ext uri="{FF2B5EF4-FFF2-40B4-BE49-F238E27FC236}">
                  <a16:creationId xmlns:a16="http://schemas.microsoft.com/office/drawing/2014/main" id="{FCBB678D-BDDA-6AA8-BCFB-239FCCA255B3}"/>
                </a:ext>
              </a:extLst>
            </p:cNvPr>
            <p:cNvSpPr/>
            <p:nvPr/>
          </p:nvSpPr>
          <p:spPr>
            <a:xfrm>
              <a:off x="786460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6" name="Freeform 56">
              <a:extLst>
                <a:ext uri="{FF2B5EF4-FFF2-40B4-BE49-F238E27FC236}">
                  <a16:creationId xmlns:a16="http://schemas.microsoft.com/office/drawing/2014/main" id="{26737A03-E95A-D466-7A6D-E85DF715330C}"/>
                </a:ext>
              </a:extLst>
            </p:cNvPr>
            <p:cNvSpPr/>
            <p:nvPr/>
          </p:nvSpPr>
          <p:spPr>
            <a:xfrm>
              <a:off x="7824978" y="3832098"/>
              <a:ext cx="335280" cy="167640"/>
            </a:xfrm>
            <a:custGeom>
              <a:avLst/>
              <a:gdLst>
                <a:gd name="connsiteX0" fmla="*/ 316230 w 335280"/>
                <a:gd name="connsiteY0" fmla="*/ 163830 h 167640"/>
                <a:gd name="connsiteX1" fmla="*/ 172974 w 335280"/>
                <a:gd name="connsiteY1" fmla="*/ 49530 h 167640"/>
                <a:gd name="connsiteX2" fmla="*/ 29718 w 335280"/>
                <a:gd name="connsiteY2" fmla="*/ 163830 h 167640"/>
                <a:gd name="connsiteX3" fmla="*/ 11430 w 335280"/>
                <a:gd name="connsiteY3" fmla="*/ 140970 h 167640"/>
                <a:gd name="connsiteX4" fmla="*/ 172974 w 335280"/>
                <a:gd name="connsiteY4" fmla="*/ 11430 h 167640"/>
                <a:gd name="connsiteX5" fmla="*/ 334518 w 335280"/>
                <a:gd name="connsiteY5" fmla="*/ 14097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280" h="167640">
                  <a:moveTo>
                    <a:pt x="316230" y="163830"/>
                  </a:moveTo>
                  <a:lnTo>
                    <a:pt x="172974" y="49530"/>
                  </a:lnTo>
                  <a:lnTo>
                    <a:pt x="29718" y="163830"/>
                  </a:lnTo>
                  <a:lnTo>
                    <a:pt x="11430" y="140970"/>
                  </a:lnTo>
                  <a:lnTo>
                    <a:pt x="172974" y="11430"/>
                  </a:lnTo>
                  <a:lnTo>
                    <a:pt x="334518" y="14097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87" name="TextBox 86">
            <a:extLst>
              <a:ext uri="{FF2B5EF4-FFF2-40B4-BE49-F238E27FC236}">
                <a16:creationId xmlns:a16="http://schemas.microsoft.com/office/drawing/2014/main" id="{96840754-807E-9BB5-5986-BF4E960EEE21}"/>
              </a:ext>
            </a:extLst>
          </p:cNvPr>
          <p:cNvSpPr txBox="1"/>
          <p:nvPr/>
        </p:nvSpPr>
        <p:spPr>
          <a:xfrm>
            <a:off x="2970154" y="2288607"/>
            <a:ext cx="174919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Applications on</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same platform</a:t>
            </a:r>
          </a:p>
        </p:txBody>
      </p:sp>
      <p:sp>
        <p:nvSpPr>
          <p:cNvPr id="88" name="TextBox 87">
            <a:extLst>
              <a:ext uri="{FF2B5EF4-FFF2-40B4-BE49-F238E27FC236}">
                <a16:creationId xmlns:a16="http://schemas.microsoft.com/office/drawing/2014/main" id="{A28CB3F7-B59C-D4C9-7866-C7721C742793}"/>
              </a:ext>
            </a:extLst>
          </p:cNvPr>
          <p:cNvSpPr txBox="1"/>
          <p:nvPr/>
        </p:nvSpPr>
        <p:spPr>
          <a:xfrm>
            <a:off x="989927" y="2227052"/>
            <a:ext cx="2188182" cy="4154984"/>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val:vhc</a:t>
            </a:r>
            <a:r>
              <a:rPr lang="en-US" sz="4400" b="1" dirty="0">
                <a:solidFill>
                  <a:srgbClr val="384951"/>
                </a:solidFill>
              </a:rPr>
              <a:t>--</a:t>
            </a:r>
            <a:r>
              <a:rPr lang="en-US" sz="4400" b="1" dirty="0" err="1">
                <a:solidFill>
                  <a:srgbClr val="384951"/>
                </a:solidFill>
              </a:rPr>
              <a:t>appid_counts.csv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89" name="Group 88">
            <a:extLst>
              <a:ext uri="{FF2B5EF4-FFF2-40B4-BE49-F238E27FC236}">
                <a16:creationId xmlns:a16="http://schemas.microsoft.com/office/drawing/2014/main" id="{84DAE359-CCA9-29EE-5F10-A0E56E78D6F9}"/>
              </a:ext>
            </a:extLst>
          </p:cNvPr>
          <p:cNvGrpSpPr/>
          <p:nvPr/>
        </p:nvGrpSpPr>
        <p:grpSpPr>
          <a:xfrm>
            <a:off x="600108" y="2447474"/>
            <a:ext cx="480723" cy="438920"/>
            <a:chOff x="5199126" y="3513582"/>
            <a:chExt cx="350520" cy="320040"/>
          </a:xfrm>
          <a:solidFill>
            <a:schemeClr val="tx2">
              <a:lumMod val="40000"/>
              <a:lumOff val="60000"/>
            </a:schemeClr>
          </a:solidFill>
        </p:grpSpPr>
        <p:sp>
          <p:nvSpPr>
            <p:cNvPr id="90" name="Freeform 58">
              <a:extLst>
                <a:ext uri="{FF2B5EF4-FFF2-40B4-BE49-F238E27FC236}">
                  <a16:creationId xmlns:a16="http://schemas.microsoft.com/office/drawing/2014/main" id="{40A7CA26-1093-4488-4FE0-5C4D017AC8B2}"/>
                </a:ext>
              </a:extLst>
            </p:cNvPr>
            <p:cNvSpPr/>
            <p:nvPr/>
          </p:nvSpPr>
          <p:spPr>
            <a:xfrm>
              <a:off x="5199126"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1" name="Freeform 59">
              <a:extLst>
                <a:ext uri="{FF2B5EF4-FFF2-40B4-BE49-F238E27FC236}">
                  <a16:creationId xmlns:a16="http://schemas.microsoft.com/office/drawing/2014/main" id="{A8BDD4F7-0108-FD5C-1506-0769936D03C5}"/>
                </a:ext>
              </a:extLst>
            </p:cNvPr>
            <p:cNvSpPr/>
            <p:nvPr/>
          </p:nvSpPr>
          <p:spPr>
            <a:xfrm>
              <a:off x="524484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2" name="Freeform 60">
              <a:extLst>
                <a:ext uri="{FF2B5EF4-FFF2-40B4-BE49-F238E27FC236}">
                  <a16:creationId xmlns:a16="http://schemas.microsoft.com/office/drawing/2014/main" id="{EB968764-D61A-B0C2-20EF-AAB0985520DE}"/>
                </a:ext>
              </a:extLst>
            </p:cNvPr>
            <p:cNvSpPr/>
            <p:nvPr/>
          </p:nvSpPr>
          <p:spPr>
            <a:xfrm>
              <a:off x="524484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3" name="Freeform 61">
              <a:extLst>
                <a:ext uri="{FF2B5EF4-FFF2-40B4-BE49-F238E27FC236}">
                  <a16:creationId xmlns:a16="http://schemas.microsoft.com/office/drawing/2014/main" id="{006A28C6-A110-14CB-B0C2-5C57580DF170}"/>
                </a:ext>
              </a:extLst>
            </p:cNvPr>
            <p:cNvSpPr/>
            <p:nvPr/>
          </p:nvSpPr>
          <p:spPr>
            <a:xfrm>
              <a:off x="533628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4" name="Freeform 62">
              <a:extLst>
                <a:ext uri="{FF2B5EF4-FFF2-40B4-BE49-F238E27FC236}">
                  <a16:creationId xmlns:a16="http://schemas.microsoft.com/office/drawing/2014/main" id="{D14905FE-1AC3-C07A-9A68-61CC3952D66B}"/>
                </a:ext>
              </a:extLst>
            </p:cNvPr>
            <p:cNvSpPr/>
            <p:nvPr/>
          </p:nvSpPr>
          <p:spPr>
            <a:xfrm>
              <a:off x="533628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5" name="Freeform 63">
              <a:extLst>
                <a:ext uri="{FF2B5EF4-FFF2-40B4-BE49-F238E27FC236}">
                  <a16:creationId xmlns:a16="http://schemas.microsoft.com/office/drawing/2014/main" id="{9FC4B544-9E8E-53DF-95AA-504B7A3A36EC}"/>
                </a:ext>
              </a:extLst>
            </p:cNvPr>
            <p:cNvSpPr/>
            <p:nvPr/>
          </p:nvSpPr>
          <p:spPr>
            <a:xfrm>
              <a:off x="542772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6" name="Freeform 64">
              <a:extLst>
                <a:ext uri="{FF2B5EF4-FFF2-40B4-BE49-F238E27FC236}">
                  <a16:creationId xmlns:a16="http://schemas.microsoft.com/office/drawing/2014/main" id="{0B4117D6-62FB-8C9F-1B72-C59CC0749547}"/>
                </a:ext>
              </a:extLst>
            </p:cNvPr>
            <p:cNvSpPr/>
            <p:nvPr/>
          </p:nvSpPr>
          <p:spPr>
            <a:xfrm>
              <a:off x="542772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cxnSp>
        <p:nvCxnSpPr>
          <p:cNvPr id="97" name="Straight Connector 96">
            <a:extLst>
              <a:ext uri="{FF2B5EF4-FFF2-40B4-BE49-F238E27FC236}">
                <a16:creationId xmlns:a16="http://schemas.microsoft.com/office/drawing/2014/main" id="{1B0438C8-5A46-B995-A01B-E7A26EC8880A}"/>
              </a:ext>
            </a:extLst>
          </p:cNvPr>
          <p:cNvCxnSpPr>
            <a:cxnSpLocks/>
          </p:cNvCxnSpPr>
          <p:nvPr/>
        </p:nvCxnSpPr>
        <p:spPr>
          <a:xfrm>
            <a:off x="5743647" y="1663065"/>
            <a:ext cx="0" cy="3481330"/>
          </a:xfrm>
          <a:prstGeom prst="line">
            <a:avLst/>
          </a:prstGeom>
          <a:ln w="29209"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53E9874D-C886-313A-EAFE-2D313BA39306}"/>
              </a:ext>
            </a:extLst>
          </p:cNvPr>
          <p:cNvGrpSpPr/>
          <p:nvPr/>
        </p:nvGrpSpPr>
        <p:grpSpPr>
          <a:xfrm>
            <a:off x="3591964" y="4652999"/>
            <a:ext cx="7930682" cy="461665"/>
            <a:chOff x="3618140" y="4113952"/>
            <a:chExt cx="7930682" cy="461665"/>
          </a:xfrm>
        </p:grpSpPr>
        <p:grpSp>
          <p:nvGrpSpPr>
            <p:cNvPr id="99" name="Group 98">
              <a:extLst>
                <a:ext uri="{FF2B5EF4-FFF2-40B4-BE49-F238E27FC236}">
                  <a16:creationId xmlns:a16="http://schemas.microsoft.com/office/drawing/2014/main" id="{1690F5E9-C98F-5370-E087-6CF3F6137BB3}"/>
                </a:ext>
              </a:extLst>
            </p:cNvPr>
            <p:cNvGrpSpPr/>
            <p:nvPr/>
          </p:nvGrpSpPr>
          <p:grpSpPr>
            <a:xfrm>
              <a:off x="3618140" y="4113952"/>
              <a:ext cx="7930682" cy="461665"/>
              <a:chOff x="2670687" y="4645136"/>
              <a:chExt cx="7930682" cy="461665"/>
            </a:xfrm>
          </p:grpSpPr>
          <p:sp>
            <p:nvSpPr>
              <p:cNvPr id="101" name="TextBox 100">
                <a:extLst>
                  <a:ext uri="{FF2B5EF4-FFF2-40B4-BE49-F238E27FC236}">
                    <a16:creationId xmlns:a16="http://schemas.microsoft.com/office/drawing/2014/main" id="{D7F6BA9F-55B0-EC91-7DF3-246F6C736F2D}"/>
                  </a:ext>
                </a:extLst>
              </p:cNvPr>
              <p:cNvSpPr txBox="1"/>
              <p:nvPr/>
            </p:nvSpPr>
            <p:spPr>
              <a:xfrm>
                <a:off x="7676550" y="4706691"/>
                <a:ext cx="292481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Concurrent queries (peak)</a:t>
                </a:r>
              </a:p>
            </p:txBody>
          </p:sp>
          <p:sp>
            <p:nvSpPr>
              <p:cNvPr id="102" name="TextBox 101">
                <a:extLst>
                  <a:ext uri="{FF2B5EF4-FFF2-40B4-BE49-F238E27FC236}">
                    <a16:creationId xmlns:a16="http://schemas.microsoft.com/office/drawing/2014/main" id="{9B9D6235-299E-A863-4293-9F3322FDAF35}"/>
                  </a:ext>
                </a:extLst>
              </p:cNvPr>
              <p:cNvSpPr txBox="1"/>
              <p:nvPr/>
            </p:nvSpPr>
            <p:spPr>
              <a:xfrm>
                <a:off x="2670687" y="4645136"/>
                <a:ext cx="4972451" cy="461665"/>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val:vhc</a:t>
                </a:r>
                <a:r>
                  <a:rPr lang="en-US" sz="2400" b="1" dirty="0">
                    <a:solidFill>
                      <a:srgbClr val="384951"/>
                    </a:solidFill>
                  </a:rPr>
                  <a:t>--</a:t>
                </a:r>
                <a:r>
                  <a:rPr lang="en-US" sz="2400" b="1" dirty="0" err="1">
                    <a:solidFill>
                      <a:srgbClr val="384951"/>
                    </a:solidFill>
                  </a:rPr>
                  <a:t>concurrency.csv</a:t>
                </a:r>
                <a:r>
                  <a:rPr lang="en-US" sz="2400" b="1" dirty="0">
                    <a:solidFill>
                      <a:srgbClr val="384951"/>
                    </a:solidFill>
                  </a:rPr>
                  <a:t>[1:5]}}</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sp>
          <p:nvSpPr>
            <p:cNvPr id="100" name="Freeform 119">
              <a:extLst>
                <a:ext uri="{FF2B5EF4-FFF2-40B4-BE49-F238E27FC236}">
                  <a16:creationId xmlns:a16="http://schemas.microsoft.com/office/drawing/2014/main" id="{24CEDBCD-6BB4-9BF3-00AB-47748A4F54DC}"/>
                </a:ext>
              </a:extLst>
            </p:cNvPr>
            <p:cNvSpPr>
              <a:spLocks noChangeAspect="1"/>
            </p:cNvSpPr>
            <p:nvPr/>
          </p:nvSpPr>
          <p:spPr>
            <a:xfrm>
              <a:off x="6301268" y="4145095"/>
              <a:ext cx="303259" cy="27720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2">
                <a:lumMod val="40000"/>
                <a:lumOff val="6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03" name="Group 102">
            <a:extLst>
              <a:ext uri="{FF2B5EF4-FFF2-40B4-BE49-F238E27FC236}">
                <a16:creationId xmlns:a16="http://schemas.microsoft.com/office/drawing/2014/main" id="{8C98E34A-DD04-2115-A16D-BEBFCE918013}"/>
              </a:ext>
            </a:extLst>
          </p:cNvPr>
          <p:cNvGrpSpPr/>
          <p:nvPr/>
        </p:nvGrpSpPr>
        <p:grpSpPr>
          <a:xfrm>
            <a:off x="2996823" y="1678630"/>
            <a:ext cx="7034046" cy="461665"/>
            <a:chOff x="3048048" y="1844365"/>
            <a:chExt cx="7034046" cy="461665"/>
          </a:xfrm>
        </p:grpSpPr>
        <p:grpSp>
          <p:nvGrpSpPr>
            <p:cNvPr id="104" name="Group 103">
              <a:extLst>
                <a:ext uri="{FF2B5EF4-FFF2-40B4-BE49-F238E27FC236}">
                  <a16:creationId xmlns:a16="http://schemas.microsoft.com/office/drawing/2014/main" id="{4646A2B9-C505-0FC7-148D-3CF223D72929}"/>
                </a:ext>
              </a:extLst>
            </p:cNvPr>
            <p:cNvGrpSpPr/>
            <p:nvPr/>
          </p:nvGrpSpPr>
          <p:grpSpPr>
            <a:xfrm>
              <a:off x="3048048" y="1844365"/>
              <a:ext cx="7034046" cy="461665"/>
              <a:chOff x="2100595" y="1436741"/>
              <a:chExt cx="7034046" cy="461665"/>
            </a:xfrm>
          </p:grpSpPr>
          <p:sp>
            <p:nvSpPr>
              <p:cNvPr id="115" name="TextBox 114">
                <a:extLst>
                  <a:ext uri="{FF2B5EF4-FFF2-40B4-BE49-F238E27FC236}">
                    <a16:creationId xmlns:a16="http://schemas.microsoft.com/office/drawing/2014/main" id="{20B4AA61-040B-DC8D-D4AD-783BDB051AE2}"/>
                  </a:ext>
                </a:extLst>
              </p:cNvPr>
              <p:cNvSpPr txBox="1"/>
              <p:nvPr/>
            </p:nvSpPr>
            <p:spPr>
              <a:xfrm>
                <a:off x="7676550" y="1495912"/>
                <a:ext cx="1458091"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Annual queries</a:t>
                </a:r>
              </a:p>
            </p:txBody>
          </p:sp>
          <p:sp>
            <p:nvSpPr>
              <p:cNvPr id="116" name="TextBox 115">
                <a:extLst>
                  <a:ext uri="{FF2B5EF4-FFF2-40B4-BE49-F238E27FC236}">
                    <a16:creationId xmlns:a16="http://schemas.microsoft.com/office/drawing/2014/main" id="{62E4F8CB-AA7A-0E71-B03E-46BC83D577F1}"/>
                  </a:ext>
                </a:extLst>
              </p:cNvPr>
              <p:cNvSpPr txBox="1"/>
              <p:nvPr/>
            </p:nvSpPr>
            <p:spPr>
              <a:xfrm>
                <a:off x="2100595" y="1436741"/>
                <a:ext cx="5542543" cy="461665"/>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val:vhc</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[1:11]}}</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B</a:t>
                </a:r>
              </a:p>
            </p:txBody>
          </p:sp>
        </p:grpSp>
        <p:grpSp>
          <p:nvGrpSpPr>
            <p:cNvPr id="105" name="Group 104">
              <a:extLst>
                <a:ext uri="{FF2B5EF4-FFF2-40B4-BE49-F238E27FC236}">
                  <a16:creationId xmlns:a16="http://schemas.microsoft.com/office/drawing/2014/main" id="{0FCC3D35-B4A6-66BA-D109-53E23042CBB1}"/>
                </a:ext>
              </a:extLst>
            </p:cNvPr>
            <p:cNvGrpSpPr/>
            <p:nvPr/>
          </p:nvGrpSpPr>
          <p:grpSpPr>
            <a:xfrm>
              <a:off x="6301268" y="1906049"/>
              <a:ext cx="1185532" cy="324000"/>
              <a:chOff x="6301268" y="1906049"/>
              <a:chExt cx="1185532" cy="324000"/>
            </a:xfrm>
          </p:grpSpPr>
          <p:grpSp>
            <p:nvGrpSpPr>
              <p:cNvPr id="106" name="Group 105">
                <a:extLst>
                  <a:ext uri="{FF2B5EF4-FFF2-40B4-BE49-F238E27FC236}">
                    <a16:creationId xmlns:a16="http://schemas.microsoft.com/office/drawing/2014/main" id="{974ED1E1-8820-79CB-FD90-BF25F1CDF048}"/>
                  </a:ext>
                </a:extLst>
              </p:cNvPr>
              <p:cNvGrpSpPr>
                <a:grpSpLocks noChangeAspect="1"/>
              </p:cNvGrpSpPr>
              <p:nvPr/>
            </p:nvGrpSpPr>
            <p:grpSpPr>
              <a:xfrm>
                <a:off x="6301268" y="1906049"/>
                <a:ext cx="324000" cy="324000"/>
                <a:chOff x="9402318" y="3483102"/>
                <a:chExt cx="381000" cy="381000"/>
              </a:xfrm>
              <a:solidFill>
                <a:schemeClr val="accent2">
                  <a:lumMod val="40000"/>
                  <a:lumOff val="60000"/>
                </a:schemeClr>
              </a:solidFill>
            </p:grpSpPr>
            <p:sp>
              <p:nvSpPr>
                <p:cNvPr id="113" name="Freeform 128">
                  <a:extLst>
                    <a:ext uri="{FF2B5EF4-FFF2-40B4-BE49-F238E27FC236}">
                      <a16:creationId xmlns:a16="http://schemas.microsoft.com/office/drawing/2014/main" id="{A45C1D5D-D8F0-3D72-A67E-AE6DB49DBC80}"/>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14" name="Freeform 129">
                  <a:extLst>
                    <a:ext uri="{FF2B5EF4-FFF2-40B4-BE49-F238E27FC236}">
                      <a16:creationId xmlns:a16="http://schemas.microsoft.com/office/drawing/2014/main" id="{E9D9AD0B-2433-0A1E-0481-11AD38BF576C}"/>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07" name="Group 106">
                <a:extLst>
                  <a:ext uri="{FF2B5EF4-FFF2-40B4-BE49-F238E27FC236}">
                    <a16:creationId xmlns:a16="http://schemas.microsoft.com/office/drawing/2014/main" id="{57FB2EC0-40C0-F757-F13B-4C43551BD09C}"/>
                  </a:ext>
                </a:extLst>
              </p:cNvPr>
              <p:cNvGrpSpPr>
                <a:grpSpLocks noChangeAspect="1"/>
              </p:cNvGrpSpPr>
              <p:nvPr/>
            </p:nvGrpSpPr>
            <p:grpSpPr>
              <a:xfrm>
                <a:off x="6732034" y="1906049"/>
                <a:ext cx="324000" cy="324000"/>
                <a:chOff x="9402318" y="3483102"/>
                <a:chExt cx="381000" cy="381000"/>
              </a:xfrm>
              <a:solidFill>
                <a:schemeClr val="accent2">
                  <a:lumMod val="40000"/>
                  <a:lumOff val="60000"/>
                </a:schemeClr>
              </a:solidFill>
            </p:grpSpPr>
            <p:sp>
              <p:nvSpPr>
                <p:cNvPr id="111" name="Freeform 126">
                  <a:extLst>
                    <a:ext uri="{FF2B5EF4-FFF2-40B4-BE49-F238E27FC236}">
                      <a16:creationId xmlns:a16="http://schemas.microsoft.com/office/drawing/2014/main" id="{3ABD5B54-3734-7658-A101-190FE0250BB8}"/>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12" name="Freeform 127">
                  <a:extLst>
                    <a:ext uri="{FF2B5EF4-FFF2-40B4-BE49-F238E27FC236}">
                      <a16:creationId xmlns:a16="http://schemas.microsoft.com/office/drawing/2014/main" id="{7D2722F7-0D87-1AC1-1997-5E615FCB6DD8}"/>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08" name="Group 107">
                <a:extLst>
                  <a:ext uri="{FF2B5EF4-FFF2-40B4-BE49-F238E27FC236}">
                    <a16:creationId xmlns:a16="http://schemas.microsoft.com/office/drawing/2014/main" id="{037C8AFD-B47E-33A3-8E36-F6A312A5F6D6}"/>
                  </a:ext>
                </a:extLst>
              </p:cNvPr>
              <p:cNvGrpSpPr>
                <a:grpSpLocks noChangeAspect="1"/>
              </p:cNvGrpSpPr>
              <p:nvPr/>
            </p:nvGrpSpPr>
            <p:grpSpPr>
              <a:xfrm>
                <a:off x="7162800" y="1906049"/>
                <a:ext cx="324000" cy="324000"/>
                <a:chOff x="9402318" y="3483102"/>
                <a:chExt cx="381000" cy="381000"/>
              </a:xfrm>
              <a:solidFill>
                <a:schemeClr val="accent2">
                  <a:lumMod val="40000"/>
                  <a:lumOff val="60000"/>
                </a:schemeClr>
              </a:solidFill>
            </p:grpSpPr>
            <p:sp>
              <p:nvSpPr>
                <p:cNvPr id="109" name="Freeform 124">
                  <a:extLst>
                    <a:ext uri="{FF2B5EF4-FFF2-40B4-BE49-F238E27FC236}">
                      <a16:creationId xmlns:a16="http://schemas.microsoft.com/office/drawing/2014/main" id="{C041DBCE-35FE-C40F-D7BD-6F59F0B5BA95}"/>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10" name="Freeform 125">
                  <a:extLst>
                    <a:ext uri="{FF2B5EF4-FFF2-40B4-BE49-F238E27FC236}">
                      <a16:creationId xmlns:a16="http://schemas.microsoft.com/office/drawing/2014/main" id="{03CB565F-04FE-4376-E6BE-2A4D17AD5FB2}"/>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117" name="Group 116">
            <a:extLst>
              <a:ext uri="{FF2B5EF4-FFF2-40B4-BE49-F238E27FC236}">
                <a16:creationId xmlns:a16="http://schemas.microsoft.com/office/drawing/2014/main" id="{0330B603-FAE0-CAFB-E63B-1C63367CE85A}"/>
              </a:ext>
            </a:extLst>
          </p:cNvPr>
          <p:cNvGrpSpPr/>
          <p:nvPr/>
        </p:nvGrpSpPr>
        <p:grpSpPr>
          <a:xfrm>
            <a:off x="3082423" y="2435159"/>
            <a:ext cx="8353490" cy="461665"/>
            <a:chOff x="3133648" y="2600894"/>
            <a:chExt cx="8353490" cy="461665"/>
          </a:xfrm>
        </p:grpSpPr>
        <p:grpSp>
          <p:nvGrpSpPr>
            <p:cNvPr id="118" name="Group 117">
              <a:extLst>
                <a:ext uri="{FF2B5EF4-FFF2-40B4-BE49-F238E27FC236}">
                  <a16:creationId xmlns:a16="http://schemas.microsoft.com/office/drawing/2014/main" id="{1199ADF0-04A9-746F-DE8B-4F7B77A9B69D}"/>
                </a:ext>
              </a:extLst>
            </p:cNvPr>
            <p:cNvGrpSpPr/>
            <p:nvPr/>
          </p:nvGrpSpPr>
          <p:grpSpPr>
            <a:xfrm>
              <a:off x="3133648" y="2600894"/>
              <a:ext cx="8353490" cy="461665"/>
              <a:chOff x="2186195" y="2548270"/>
              <a:chExt cx="8353490" cy="461665"/>
            </a:xfrm>
          </p:grpSpPr>
          <p:sp>
            <p:nvSpPr>
              <p:cNvPr id="126" name="TextBox 125">
                <a:extLst>
                  <a:ext uri="{FF2B5EF4-FFF2-40B4-BE49-F238E27FC236}">
                    <a16:creationId xmlns:a16="http://schemas.microsoft.com/office/drawing/2014/main" id="{E705827B-664B-DB49-6CCC-DE6C1224AB93}"/>
                  </a:ext>
                </a:extLst>
              </p:cNvPr>
              <p:cNvSpPr txBox="1"/>
              <p:nvPr/>
            </p:nvSpPr>
            <p:spPr>
              <a:xfrm>
                <a:off x="7676550" y="2619632"/>
                <a:ext cx="2863135"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queries per month</a:t>
                </a:r>
              </a:p>
            </p:txBody>
          </p:sp>
          <p:sp>
            <p:nvSpPr>
              <p:cNvPr id="127" name="TextBox 126">
                <a:extLst>
                  <a:ext uri="{FF2B5EF4-FFF2-40B4-BE49-F238E27FC236}">
                    <a16:creationId xmlns:a16="http://schemas.microsoft.com/office/drawing/2014/main" id="{65885F76-9839-A20A-D821-083FB2BB624C}"/>
                  </a:ext>
                </a:extLst>
              </p:cNvPr>
              <p:cNvSpPr txBox="1"/>
              <p:nvPr/>
            </p:nvSpPr>
            <p:spPr>
              <a:xfrm>
                <a:off x="2186195" y="2548270"/>
                <a:ext cx="5456943" cy="461665"/>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lang="en-US" sz="2400" b="1" dirty="0" err="1">
                    <a:solidFill>
                      <a:srgbClr val="384951"/>
                    </a:solidFill>
                  </a:rPr>
                  <a:t>val:vhc</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[1:8]}}M</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grpSp>
          <p:nvGrpSpPr>
            <p:cNvPr id="119" name="Group 118">
              <a:extLst>
                <a:ext uri="{FF2B5EF4-FFF2-40B4-BE49-F238E27FC236}">
                  <a16:creationId xmlns:a16="http://schemas.microsoft.com/office/drawing/2014/main" id="{2F2629CD-D0DA-B9D6-25BC-80321A86EF06}"/>
                </a:ext>
              </a:extLst>
            </p:cNvPr>
            <p:cNvGrpSpPr/>
            <p:nvPr/>
          </p:nvGrpSpPr>
          <p:grpSpPr>
            <a:xfrm>
              <a:off x="6301268" y="2655983"/>
              <a:ext cx="754766" cy="324000"/>
              <a:chOff x="6732034" y="2655983"/>
              <a:chExt cx="754766" cy="324000"/>
            </a:xfrm>
          </p:grpSpPr>
          <p:grpSp>
            <p:nvGrpSpPr>
              <p:cNvPr id="120" name="Group 119">
                <a:extLst>
                  <a:ext uri="{FF2B5EF4-FFF2-40B4-BE49-F238E27FC236}">
                    <a16:creationId xmlns:a16="http://schemas.microsoft.com/office/drawing/2014/main" id="{FA7B7805-5B0B-5519-69D2-92EDD5282957}"/>
                  </a:ext>
                </a:extLst>
              </p:cNvPr>
              <p:cNvGrpSpPr>
                <a:grpSpLocks noChangeAspect="1"/>
              </p:cNvGrpSpPr>
              <p:nvPr/>
            </p:nvGrpSpPr>
            <p:grpSpPr>
              <a:xfrm>
                <a:off x="6732034" y="2655983"/>
                <a:ext cx="324000" cy="324000"/>
                <a:chOff x="9402318" y="3483102"/>
                <a:chExt cx="381000" cy="381000"/>
              </a:xfrm>
              <a:solidFill>
                <a:schemeClr val="accent2">
                  <a:lumMod val="40000"/>
                  <a:lumOff val="60000"/>
                </a:schemeClr>
              </a:solidFill>
            </p:grpSpPr>
            <p:sp>
              <p:nvSpPr>
                <p:cNvPr id="124" name="Freeform 135">
                  <a:extLst>
                    <a:ext uri="{FF2B5EF4-FFF2-40B4-BE49-F238E27FC236}">
                      <a16:creationId xmlns:a16="http://schemas.microsoft.com/office/drawing/2014/main" id="{5744B53C-6E94-C028-4F30-5A4A458168E6}"/>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5" name="Freeform 136">
                  <a:extLst>
                    <a:ext uri="{FF2B5EF4-FFF2-40B4-BE49-F238E27FC236}">
                      <a16:creationId xmlns:a16="http://schemas.microsoft.com/office/drawing/2014/main" id="{3DC3FECA-43C7-879C-4B4C-660926578976}"/>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21" name="Group 120">
                <a:extLst>
                  <a:ext uri="{FF2B5EF4-FFF2-40B4-BE49-F238E27FC236}">
                    <a16:creationId xmlns:a16="http://schemas.microsoft.com/office/drawing/2014/main" id="{8B8192C8-4345-7CB4-2A59-51C890EEB838}"/>
                  </a:ext>
                </a:extLst>
              </p:cNvPr>
              <p:cNvGrpSpPr>
                <a:grpSpLocks noChangeAspect="1"/>
              </p:cNvGrpSpPr>
              <p:nvPr/>
            </p:nvGrpSpPr>
            <p:grpSpPr>
              <a:xfrm>
                <a:off x="7162800" y="2655983"/>
                <a:ext cx="324000" cy="324000"/>
                <a:chOff x="9402318" y="3483102"/>
                <a:chExt cx="381000" cy="381000"/>
              </a:xfrm>
              <a:solidFill>
                <a:schemeClr val="accent2">
                  <a:lumMod val="40000"/>
                  <a:lumOff val="60000"/>
                </a:schemeClr>
              </a:solidFill>
            </p:grpSpPr>
            <p:sp>
              <p:nvSpPr>
                <p:cNvPr id="122" name="Freeform 133">
                  <a:extLst>
                    <a:ext uri="{FF2B5EF4-FFF2-40B4-BE49-F238E27FC236}">
                      <a16:creationId xmlns:a16="http://schemas.microsoft.com/office/drawing/2014/main" id="{0610C432-75BF-13F6-FFC3-795BFF192763}"/>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3" name="Freeform 134">
                  <a:extLst>
                    <a:ext uri="{FF2B5EF4-FFF2-40B4-BE49-F238E27FC236}">
                      <a16:creationId xmlns:a16="http://schemas.microsoft.com/office/drawing/2014/main" id="{EAE40FFB-7B54-D416-45A0-75D93EBE0A44}"/>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128" name="Group 127">
            <a:extLst>
              <a:ext uri="{FF2B5EF4-FFF2-40B4-BE49-F238E27FC236}">
                <a16:creationId xmlns:a16="http://schemas.microsoft.com/office/drawing/2014/main" id="{E81244EA-EB34-EB40-40AD-60D0A329C446}"/>
              </a:ext>
            </a:extLst>
          </p:cNvPr>
          <p:cNvGrpSpPr/>
          <p:nvPr/>
        </p:nvGrpSpPr>
        <p:grpSpPr>
          <a:xfrm>
            <a:off x="3117689" y="3191688"/>
            <a:ext cx="8704588" cy="461665"/>
            <a:chOff x="3168914" y="3357423"/>
            <a:chExt cx="8704588" cy="461665"/>
          </a:xfrm>
        </p:grpSpPr>
        <p:grpSp>
          <p:nvGrpSpPr>
            <p:cNvPr id="129" name="Group 128">
              <a:extLst>
                <a:ext uri="{FF2B5EF4-FFF2-40B4-BE49-F238E27FC236}">
                  <a16:creationId xmlns:a16="http://schemas.microsoft.com/office/drawing/2014/main" id="{941351DD-7F0C-E641-F780-971963E8EEEC}"/>
                </a:ext>
              </a:extLst>
            </p:cNvPr>
            <p:cNvGrpSpPr/>
            <p:nvPr/>
          </p:nvGrpSpPr>
          <p:grpSpPr>
            <a:xfrm>
              <a:off x="3168914" y="3357423"/>
              <a:ext cx="8704588" cy="461665"/>
              <a:chOff x="2221461" y="3484031"/>
              <a:chExt cx="8704588" cy="461665"/>
            </a:xfrm>
          </p:grpSpPr>
          <p:sp>
            <p:nvSpPr>
              <p:cNvPr id="133" name="TextBox 132">
                <a:extLst>
                  <a:ext uri="{FF2B5EF4-FFF2-40B4-BE49-F238E27FC236}">
                    <a16:creationId xmlns:a16="http://schemas.microsoft.com/office/drawing/2014/main" id="{2A8CF692-6292-026F-AD54-F73952732BDF}"/>
                  </a:ext>
                </a:extLst>
              </p:cNvPr>
              <p:cNvSpPr txBox="1"/>
              <p:nvPr/>
            </p:nvSpPr>
            <p:spPr>
              <a:xfrm>
                <a:off x="7676550" y="3545586"/>
                <a:ext cx="324949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6B767D"/>
                    </a:solidFill>
                    <a:effectLst/>
                    <a:uLnTx/>
                    <a:uFillTx/>
                    <a:latin typeface="Arial" panose="020B0604020202020204"/>
                    <a:ea typeface="+mn-ea"/>
                    <a:cs typeface="+mn-cs"/>
                  </a:rPr>
                  <a:t>Average queries per day</a:t>
                </a:r>
              </a:p>
            </p:txBody>
          </p:sp>
          <p:sp>
            <p:nvSpPr>
              <p:cNvPr id="134" name="TextBox 133">
                <a:extLst>
                  <a:ext uri="{FF2B5EF4-FFF2-40B4-BE49-F238E27FC236}">
                    <a16:creationId xmlns:a16="http://schemas.microsoft.com/office/drawing/2014/main" id="{DD4FA64D-9550-10A6-256B-49A30ACAD619}"/>
                  </a:ext>
                </a:extLst>
              </p:cNvPr>
              <p:cNvSpPr txBox="1"/>
              <p:nvPr/>
            </p:nvSpPr>
            <p:spPr>
              <a:xfrm>
                <a:off x="2221461" y="3484031"/>
                <a:ext cx="5421677" cy="461665"/>
              </a:xfrm>
              <a:prstGeom prst="rect">
                <a:avLst/>
              </a:prstGeom>
              <a:noFill/>
            </p:spPr>
            <p:txBody>
              <a:bodyPr wrap="none" rtlCol="0">
                <a:spAutoFit/>
              </a:bodyPr>
              <a:lstStyle/>
              <a:p>
                <a:pPr lvl="0" algn="r">
                  <a:defRPr/>
                </a:pPr>
                <a:r>
                  <a:rPr lang="en-US" sz="2400" b="1" dirty="0">
                    <a:solidFill>
                      <a:srgbClr val="384951"/>
                    </a:solidFill>
                    <a:latin typeface="Arial" panose="020B0604020202020204"/>
                  </a:rPr>
                  <a:t>{{</a:t>
                </a:r>
                <a:r>
                  <a:rPr lang="en-US" sz="2400" b="1" dirty="0" err="1">
                    <a:solidFill>
                      <a:srgbClr val="384951"/>
                    </a:solidFill>
                    <a:latin typeface="Arial" panose="020B0604020202020204"/>
                  </a:rPr>
                  <a:t>val</a:t>
                </a:r>
                <a:r>
                  <a:rPr lang="en-US" sz="2400" b="1" dirty="0" err="1">
                    <a:solidFill>
                      <a:srgbClr val="384951"/>
                    </a:solidFill>
                  </a:rPr>
                  <a:t>:vhc</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[1:6]}}</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M</a:t>
                </a:r>
              </a:p>
            </p:txBody>
          </p:sp>
        </p:grpSp>
        <p:grpSp>
          <p:nvGrpSpPr>
            <p:cNvPr id="130" name="Group 129">
              <a:extLst>
                <a:ext uri="{FF2B5EF4-FFF2-40B4-BE49-F238E27FC236}">
                  <a16:creationId xmlns:a16="http://schemas.microsoft.com/office/drawing/2014/main" id="{6C8BE223-316C-38EE-E827-9F6DBD7A03D7}"/>
                </a:ext>
              </a:extLst>
            </p:cNvPr>
            <p:cNvGrpSpPr>
              <a:grpSpLocks noChangeAspect="1"/>
            </p:cNvGrpSpPr>
            <p:nvPr/>
          </p:nvGrpSpPr>
          <p:grpSpPr>
            <a:xfrm>
              <a:off x="6301268" y="3429000"/>
              <a:ext cx="324000" cy="324000"/>
              <a:chOff x="9402318" y="3483102"/>
              <a:chExt cx="381000" cy="381000"/>
            </a:xfrm>
            <a:solidFill>
              <a:schemeClr val="accent2">
                <a:lumMod val="40000"/>
                <a:lumOff val="60000"/>
              </a:schemeClr>
            </a:solidFill>
          </p:grpSpPr>
          <p:sp>
            <p:nvSpPr>
              <p:cNvPr id="131" name="Freeform 138">
                <a:extLst>
                  <a:ext uri="{FF2B5EF4-FFF2-40B4-BE49-F238E27FC236}">
                    <a16:creationId xmlns:a16="http://schemas.microsoft.com/office/drawing/2014/main" id="{B1F5B972-F6AA-B887-530C-E74EFD5B4CA2}"/>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2" name="Freeform 139">
                <a:extLst>
                  <a:ext uri="{FF2B5EF4-FFF2-40B4-BE49-F238E27FC236}">
                    <a16:creationId xmlns:a16="http://schemas.microsoft.com/office/drawing/2014/main" id="{B1969866-26F2-64CD-0FF1-E3365A31B492}"/>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35" name="Group 134">
            <a:extLst>
              <a:ext uri="{FF2B5EF4-FFF2-40B4-BE49-F238E27FC236}">
                <a16:creationId xmlns:a16="http://schemas.microsoft.com/office/drawing/2014/main" id="{A8F2CB39-0E51-6DA6-0F45-9263075FBFD8}"/>
              </a:ext>
            </a:extLst>
          </p:cNvPr>
          <p:cNvGrpSpPr/>
          <p:nvPr/>
        </p:nvGrpSpPr>
        <p:grpSpPr>
          <a:xfrm>
            <a:off x="2469562" y="3915106"/>
            <a:ext cx="8339340" cy="461665"/>
            <a:chOff x="2482829" y="4870479"/>
            <a:chExt cx="8339340" cy="461665"/>
          </a:xfrm>
        </p:grpSpPr>
        <p:grpSp>
          <p:nvGrpSpPr>
            <p:cNvPr id="136" name="Group 135">
              <a:extLst>
                <a:ext uri="{FF2B5EF4-FFF2-40B4-BE49-F238E27FC236}">
                  <a16:creationId xmlns:a16="http://schemas.microsoft.com/office/drawing/2014/main" id="{81B7BCAC-D8A5-FA7B-8444-DB47C95423FB}"/>
                </a:ext>
              </a:extLst>
            </p:cNvPr>
            <p:cNvGrpSpPr/>
            <p:nvPr/>
          </p:nvGrpSpPr>
          <p:grpSpPr>
            <a:xfrm>
              <a:off x="2482829" y="4870479"/>
              <a:ext cx="8339340" cy="461665"/>
              <a:chOff x="1535376" y="5553525"/>
              <a:chExt cx="8339340" cy="461665"/>
            </a:xfrm>
          </p:grpSpPr>
          <p:sp>
            <p:nvSpPr>
              <p:cNvPr id="144" name="TextBox 143">
                <a:extLst>
                  <a:ext uri="{FF2B5EF4-FFF2-40B4-BE49-F238E27FC236}">
                    <a16:creationId xmlns:a16="http://schemas.microsoft.com/office/drawing/2014/main" id="{091E3336-6EFC-9D6A-ADB7-5A8CF0A87643}"/>
                  </a:ext>
                </a:extLst>
              </p:cNvPr>
              <p:cNvSpPr txBox="1"/>
              <p:nvPr/>
            </p:nvSpPr>
            <p:spPr>
              <a:xfrm>
                <a:off x="7676550" y="5615080"/>
                <a:ext cx="2198166"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response time</a:t>
                </a:r>
              </a:p>
            </p:txBody>
          </p:sp>
          <p:sp>
            <p:nvSpPr>
              <p:cNvPr id="145" name="TextBox 144">
                <a:extLst>
                  <a:ext uri="{FF2B5EF4-FFF2-40B4-BE49-F238E27FC236}">
                    <a16:creationId xmlns:a16="http://schemas.microsoft.com/office/drawing/2014/main" id="{59905165-2D34-315E-C601-3376814F1968}"/>
                  </a:ext>
                </a:extLst>
              </p:cNvPr>
              <p:cNvSpPr txBox="1"/>
              <p:nvPr/>
            </p:nvSpPr>
            <p:spPr>
              <a:xfrm>
                <a:off x="1535376" y="5553525"/>
                <a:ext cx="6107762" cy="461665"/>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kumimoji="0" lang="en-US" sz="2400" b="1" i="0" u="none" strike="noStrike" kern="1200" cap="none" spc="0" normalizeH="0" baseline="0" noProof="0" dirty="0" err="1">
                    <a:ln>
                      <a:noFill/>
                    </a:ln>
                    <a:solidFill>
                      <a:srgbClr val="384951"/>
                    </a:solidFill>
                    <a:effectLst/>
                    <a:uLnTx/>
                    <a:uFillTx/>
                    <a:latin typeface="Arial" panose="020B0604020202020204"/>
                    <a:ea typeface="+mn-ea"/>
                    <a:cs typeface="+mn-cs"/>
                  </a:rPr>
                  <a:t>val</a:t>
                </a:r>
                <a:r>
                  <a:rPr lang="en-US" sz="2400" b="1" dirty="0">
                    <a:solidFill>
                      <a:srgbClr val="384951"/>
                    </a:solidFill>
                  </a:rPr>
                  <a:t>:</a:t>
                </a:r>
                <a:r>
                  <a:rPr lang="en-US" sz="2400" b="1" dirty="0" err="1">
                    <a:solidFill>
                      <a:srgbClr val="384951"/>
                    </a:solidFill>
                  </a:rPr>
                  <a:t>vhc</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[1:15]}} </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secs</a:t>
                </a:r>
              </a:p>
            </p:txBody>
          </p:sp>
        </p:grpSp>
        <p:grpSp>
          <p:nvGrpSpPr>
            <p:cNvPr id="137" name="Group 136">
              <a:extLst>
                <a:ext uri="{FF2B5EF4-FFF2-40B4-BE49-F238E27FC236}">
                  <a16:creationId xmlns:a16="http://schemas.microsoft.com/office/drawing/2014/main" id="{8DB7A616-BC8B-6289-E315-BCB1E5440912}"/>
                </a:ext>
              </a:extLst>
            </p:cNvPr>
            <p:cNvGrpSpPr/>
            <p:nvPr/>
          </p:nvGrpSpPr>
          <p:grpSpPr>
            <a:xfrm>
              <a:off x="6301268" y="4938210"/>
              <a:ext cx="350520" cy="262800"/>
              <a:chOff x="10687050" y="3263646"/>
              <a:chExt cx="350520" cy="259080"/>
            </a:xfrm>
            <a:solidFill>
              <a:schemeClr val="accent2">
                <a:lumMod val="40000"/>
                <a:lumOff val="60000"/>
              </a:schemeClr>
            </a:solidFill>
          </p:grpSpPr>
          <p:sp>
            <p:nvSpPr>
              <p:cNvPr id="138" name="Freeform 141">
                <a:extLst>
                  <a:ext uri="{FF2B5EF4-FFF2-40B4-BE49-F238E27FC236}">
                    <a16:creationId xmlns:a16="http://schemas.microsoft.com/office/drawing/2014/main" id="{047EB3DA-BA60-CC1C-8651-32C3C6ED5D4A}"/>
                  </a:ext>
                </a:extLst>
              </p:cNvPr>
              <p:cNvSpPr/>
              <p:nvPr/>
            </p:nvSpPr>
            <p:spPr>
              <a:xfrm>
                <a:off x="10687050" y="3263646"/>
                <a:ext cx="350520" cy="259080"/>
              </a:xfrm>
              <a:custGeom>
                <a:avLst/>
                <a:gdLst>
                  <a:gd name="connsiteX0" fmla="*/ 179070 w 350520"/>
                  <a:gd name="connsiteY0" fmla="*/ 11430 h 259080"/>
                  <a:gd name="connsiteX1" fmla="*/ 11430 w 350520"/>
                  <a:gd name="connsiteY1" fmla="*/ 179070 h 259080"/>
                  <a:gd name="connsiteX2" fmla="*/ 11430 w 350520"/>
                  <a:gd name="connsiteY2" fmla="*/ 255270 h 259080"/>
                  <a:gd name="connsiteX3" fmla="*/ 118110 w 350520"/>
                  <a:gd name="connsiteY3" fmla="*/ 255270 h 259080"/>
                  <a:gd name="connsiteX4" fmla="*/ 240030 w 350520"/>
                  <a:gd name="connsiteY4" fmla="*/ 255270 h 259080"/>
                  <a:gd name="connsiteX5" fmla="*/ 346710 w 350520"/>
                  <a:gd name="connsiteY5" fmla="*/ 255270 h 259080"/>
                  <a:gd name="connsiteX6" fmla="*/ 346710 w 350520"/>
                  <a:gd name="connsiteY6" fmla="*/ 179070 h 259080"/>
                  <a:gd name="connsiteX7" fmla="*/ 179070 w 350520"/>
                  <a:gd name="connsiteY7" fmla="*/ 11430 h 259080"/>
                  <a:gd name="connsiteX8" fmla="*/ 153162 w 350520"/>
                  <a:gd name="connsiteY8" fmla="*/ 224790 h 259080"/>
                  <a:gd name="connsiteX9" fmla="*/ 179070 w 350520"/>
                  <a:gd name="connsiteY9" fmla="*/ 209550 h 259080"/>
                  <a:gd name="connsiteX10" fmla="*/ 204978 w 350520"/>
                  <a:gd name="connsiteY10" fmla="*/ 224790 h 259080"/>
                  <a:gd name="connsiteX11" fmla="*/ 153162 w 350520"/>
                  <a:gd name="connsiteY11" fmla="*/ 224790 h 259080"/>
                  <a:gd name="connsiteX12" fmla="*/ 316230 w 350520"/>
                  <a:gd name="connsiteY12" fmla="*/ 224790 h 259080"/>
                  <a:gd name="connsiteX13" fmla="*/ 238506 w 350520"/>
                  <a:gd name="connsiteY13" fmla="*/ 224790 h 259080"/>
                  <a:gd name="connsiteX14" fmla="*/ 194310 w 350520"/>
                  <a:gd name="connsiteY14" fmla="*/ 180594 h 259080"/>
                  <a:gd name="connsiteX15" fmla="*/ 194310 w 350520"/>
                  <a:gd name="connsiteY15" fmla="*/ 118110 h 259080"/>
                  <a:gd name="connsiteX16" fmla="*/ 163830 w 350520"/>
                  <a:gd name="connsiteY16" fmla="*/ 118110 h 259080"/>
                  <a:gd name="connsiteX17" fmla="*/ 163830 w 350520"/>
                  <a:gd name="connsiteY17" fmla="*/ 180594 h 259080"/>
                  <a:gd name="connsiteX18" fmla="*/ 119634 w 350520"/>
                  <a:gd name="connsiteY18" fmla="*/ 224790 h 259080"/>
                  <a:gd name="connsiteX19" fmla="*/ 41910 w 350520"/>
                  <a:gd name="connsiteY19" fmla="*/ 224790 h 259080"/>
                  <a:gd name="connsiteX20" fmla="*/ 41910 w 350520"/>
                  <a:gd name="connsiteY20" fmla="*/ 179070 h 259080"/>
                  <a:gd name="connsiteX21" fmla="*/ 179070 w 350520"/>
                  <a:gd name="connsiteY21" fmla="*/ 41910 h 259080"/>
                  <a:gd name="connsiteX22" fmla="*/ 316230 w 350520"/>
                  <a:gd name="connsiteY22" fmla="*/ 179070 h 259080"/>
                  <a:gd name="connsiteX23" fmla="*/ 316230 w 350520"/>
                  <a:gd name="connsiteY23" fmla="*/ 224790 h 25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0520" h="259080">
                    <a:moveTo>
                      <a:pt x="179070" y="11430"/>
                    </a:moveTo>
                    <a:cubicBezTo>
                      <a:pt x="86106" y="11430"/>
                      <a:pt x="11430" y="86106"/>
                      <a:pt x="11430" y="179070"/>
                    </a:cubicBezTo>
                    <a:lnTo>
                      <a:pt x="11430" y="255270"/>
                    </a:lnTo>
                    <a:lnTo>
                      <a:pt x="118110" y="255270"/>
                    </a:lnTo>
                    <a:lnTo>
                      <a:pt x="240030" y="255270"/>
                    </a:lnTo>
                    <a:lnTo>
                      <a:pt x="346710" y="255270"/>
                    </a:lnTo>
                    <a:lnTo>
                      <a:pt x="346710" y="179070"/>
                    </a:lnTo>
                    <a:cubicBezTo>
                      <a:pt x="346710" y="86106"/>
                      <a:pt x="272034" y="11430"/>
                      <a:pt x="179070" y="11430"/>
                    </a:cubicBezTo>
                    <a:close/>
                    <a:moveTo>
                      <a:pt x="153162" y="224790"/>
                    </a:moveTo>
                    <a:cubicBezTo>
                      <a:pt x="157734" y="215646"/>
                      <a:pt x="168402" y="209550"/>
                      <a:pt x="179070" y="209550"/>
                    </a:cubicBezTo>
                    <a:cubicBezTo>
                      <a:pt x="189738" y="209550"/>
                      <a:pt x="200406" y="215646"/>
                      <a:pt x="204978" y="224790"/>
                    </a:cubicBezTo>
                    <a:lnTo>
                      <a:pt x="153162" y="224790"/>
                    </a:lnTo>
                    <a:close/>
                    <a:moveTo>
                      <a:pt x="316230" y="224790"/>
                    </a:moveTo>
                    <a:lnTo>
                      <a:pt x="238506" y="224790"/>
                    </a:lnTo>
                    <a:cubicBezTo>
                      <a:pt x="232410" y="203454"/>
                      <a:pt x="215646" y="186690"/>
                      <a:pt x="194310" y="180594"/>
                    </a:cubicBezTo>
                    <a:lnTo>
                      <a:pt x="194310" y="118110"/>
                    </a:lnTo>
                    <a:lnTo>
                      <a:pt x="163830" y="118110"/>
                    </a:lnTo>
                    <a:lnTo>
                      <a:pt x="163830" y="180594"/>
                    </a:lnTo>
                    <a:cubicBezTo>
                      <a:pt x="142494" y="186690"/>
                      <a:pt x="125730" y="203454"/>
                      <a:pt x="119634" y="224790"/>
                    </a:cubicBezTo>
                    <a:lnTo>
                      <a:pt x="41910" y="224790"/>
                    </a:lnTo>
                    <a:lnTo>
                      <a:pt x="41910" y="179070"/>
                    </a:lnTo>
                    <a:cubicBezTo>
                      <a:pt x="41910" y="102870"/>
                      <a:pt x="102870" y="41910"/>
                      <a:pt x="179070" y="41910"/>
                    </a:cubicBezTo>
                    <a:cubicBezTo>
                      <a:pt x="255270" y="41910"/>
                      <a:pt x="316230" y="102870"/>
                      <a:pt x="316230" y="179070"/>
                    </a:cubicBezTo>
                    <a:lnTo>
                      <a:pt x="316230" y="22479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9" name="Freeform 142">
                <a:extLst>
                  <a:ext uri="{FF2B5EF4-FFF2-40B4-BE49-F238E27FC236}">
                    <a16:creationId xmlns:a16="http://schemas.microsoft.com/office/drawing/2014/main" id="{F360918F-554A-C468-838E-18A6C04F2A1F}"/>
                  </a:ext>
                </a:extLst>
              </p:cNvPr>
              <p:cNvSpPr/>
              <p:nvPr/>
            </p:nvSpPr>
            <p:spPr>
              <a:xfrm>
                <a:off x="10839450" y="330936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0" name="Freeform 143">
                <a:extLst>
                  <a:ext uri="{FF2B5EF4-FFF2-40B4-BE49-F238E27FC236}">
                    <a16:creationId xmlns:a16="http://schemas.microsoft.com/office/drawing/2014/main" id="{CCDE2695-B172-FB7C-D108-CD361344B844}"/>
                  </a:ext>
                </a:extLst>
              </p:cNvPr>
              <p:cNvSpPr/>
              <p:nvPr/>
            </p:nvSpPr>
            <p:spPr>
              <a:xfrm>
                <a:off x="10914126"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4" y="31242"/>
                      <a:pt x="43434"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1" name="Freeform 144">
                <a:extLst>
                  <a:ext uri="{FF2B5EF4-FFF2-40B4-BE49-F238E27FC236}">
                    <a16:creationId xmlns:a16="http://schemas.microsoft.com/office/drawing/2014/main" id="{D3D8E0E5-5CAE-AE62-426B-0A6C76B9CE43}"/>
                  </a:ext>
                </a:extLst>
              </p:cNvPr>
              <p:cNvSpPr/>
              <p:nvPr/>
            </p:nvSpPr>
            <p:spPr>
              <a:xfrm>
                <a:off x="1094613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2" name="Freeform 145">
                <a:extLst>
                  <a:ext uri="{FF2B5EF4-FFF2-40B4-BE49-F238E27FC236}">
                    <a16:creationId xmlns:a16="http://schemas.microsoft.com/office/drawing/2014/main" id="{BE1E9315-38BE-45D2-9E76-852A1DC5157A}"/>
                  </a:ext>
                </a:extLst>
              </p:cNvPr>
              <p:cNvSpPr/>
              <p:nvPr/>
            </p:nvSpPr>
            <p:spPr>
              <a:xfrm>
                <a:off x="10763250"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3" y="31242"/>
                      <a:pt x="43433"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3" name="Freeform 146">
                <a:extLst>
                  <a:ext uri="{FF2B5EF4-FFF2-40B4-BE49-F238E27FC236}">
                    <a16:creationId xmlns:a16="http://schemas.microsoft.com/office/drawing/2014/main" id="{C2FF7F8B-8E55-5936-21D6-54E36C32C226}"/>
                  </a:ext>
                </a:extLst>
              </p:cNvPr>
              <p:cNvSpPr/>
              <p:nvPr/>
            </p:nvSpPr>
            <p:spPr>
              <a:xfrm>
                <a:off x="1073277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spTree>
    <p:extLst>
      <p:ext uri="{BB962C8B-B14F-4D97-AF65-F5344CB8AC3E}">
        <p14:creationId xmlns:p14="http://schemas.microsoft.com/office/powerpoint/2010/main" val="2306649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4F302-C812-63B7-168E-A756303E49F3}"/>
              </a:ext>
            </a:extLst>
          </p:cNvPr>
          <p:cNvSpPr txBox="1">
            <a:spLocks/>
          </p:cNvSpPr>
          <p:nvPr/>
        </p:nvSpPr>
        <p:spPr>
          <a:xfrm>
            <a:off x="503956" y="396987"/>
            <a:ext cx="10515600" cy="715294"/>
          </a:xfrm>
          <a:prstGeom prst="rect">
            <a:avLst/>
          </a:prstGeom>
        </p:spPr>
        <p:txBody>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r>
              <a:rPr lang="en-US" dirty="0"/>
              <a:t>Key System Metrics</a:t>
            </a:r>
          </a:p>
        </p:txBody>
      </p:sp>
      <p:grpSp>
        <p:nvGrpSpPr>
          <p:cNvPr id="3" name="Group 2">
            <a:extLst>
              <a:ext uri="{FF2B5EF4-FFF2-40B4-BE49-F238E27FC236}">
                <a16:creationId xmlns:a16="http://schemas.microsoft.com/office/drawing/2014/main" id="{460E60B5-A24B-97EB-0301-A9CAFAA16465}"/>
              </a:ext>
            </a:extLst>
          </p:cNvPr>
          <p:cNvGrpSpPr/>
          <p:nvPr/>
        </p:nvGrpSpPr>
        <p:grpSpPr>
          <a:xfrm>
            <a:off x="572497" y="1599292"/>
            <a:ext cx="1137408" cy="276999"/>
            <a:chOff x="572497" y="1598401"/>
            <a:chExt cx="1137408" cy="276999"/>
          </a:xfrm>
        </p:grpSpPr>
        <p:sp>
          <p:nvSpPr>
            <p:cNvPr id="4" name="TextBox 3">
              <a:extLst>
                <a:ext uri="{FF2B5EF4-FFF2-40B4-BE49-F238E27FC236}">
                  <a16:creationId xmlns:a16="http://schemas.microsoft.com/office/drawing/2014/main" id="{602A1907-D3AA-8C3D-9C8D-ECB9096945B8}"/>
                </a:ext>
              </a:extLst>
            </p:cNvPr>
            <p:cNvSpPr txBox="1"/>
            <p:nvPr/>
          </p:nvSpPr>
          <p:spPr>
            <a:xfrm>
              <a:off x="887244" y="1598401"/>
              <a:ext cx="82266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USERS</a:t>
              </a:r>
            </a:p>
          </p:txBody>
        </p:sp>
        <p:grpSp>
          <p:nvGrpSpPr>
            <p:cNvPr id="5" name="Group 4">
              <a:extLst>
                <a:ext uri="{FF2B5EF4-FFF2-40B4-BE49-F238E27FC236}">
                  <a16:creationId xmlns:a16="http://schemas.microsoft.com/office/drawing/2014/main" id="{AABFFFE9-BB0C-22F8-6964-3270F043C041}"/>
                </a:ext>
              </a:extLst>
            </p:cNvPr>
            <p:cNvGrpSpPr/>
            <p:nvPr/>
          </p:nvGrpSpPr>
          <p:grpSpPr>
            <a:xfrm>
              <a:off x="572497" y="1598401"/>
              <a:ext cx="238401" cy="276999"/>
              <a:chOff x="7828026" y="2599182"/>
              <a:chExt cx="320040" cy="371856"/>
            </a:xfrm>
            <a:solidFill>
              <a:schemeClr val="accent3"/>
            </a:solidFill>
          </p:grpSpPr>
          <p:sp>
            <p:nvSpPr>
              <p:cNvPr id="6" name="Freeform 14">
                <a:extLst>
                  <a:ext uri="{FF2B5EF4-FFF2-40B4-BE49-F238E27FC236}">
                    <a16:creationId xmlns:a16="http://schemas.microsoft.com/office/drawing/2014/main" id="{D9383038-31EF-14CD-0E6A-A9262A6D2A6F}"/>
                  </a:ext>
                </a:extLst>
              </p:cNvPr>
              <p:cNvSpPr/>
              <p:nvPr/>
            </p:nvSpPr>
            <p:spPr>
              <a:xfrm>
                <a:off x="7828026" y="2864358"/>
                <a:ext cx="320040" cy="106680"/>
              </a:xfrm>
              <a:custGeom>
                <a:avLst/>
                <a:gdLst>
                  <a:gd name="connsiteX0" fmla="*/ 163830 w 320040"/>
                  <a:gd name="connsiteY0" fmla="*/ 96774 h 106680"/>
                  <a:gd name="connsiteX1" fmla="*/ 11430 w 320040"/>
                  <a:gd name="connsiteY1" fmla="*/ 51054 h 106680"/>
                  <a:gd name="connsiteX2" fmla="*/ 84582 w 320040"/>
                  <a:gd name="connsiteY2" fmla="*/ 11430 h 106680"/>
                  <a:gd name="connsiteX3" fmla="*/ 89154 w 320040"/>
                  <a:gd name="connsiteY3" fmla="*/ 41910 h 106680"/>
                  <a:gd name="connsiteX4" fmla="*/ 48005 w 320040"/>
                  <a:gd name="connsiteY4" fmla="*/ 52578 h 106680"/>
                  <a:gd name="connsiteX5" fmla="*/ 163830 w 320040"/>
                  <a:gd name="connsiteY5" fmla="*/ 67818 h 106680"/>
                  <a:gd name="connsiteX6" fmla="*/ 279654 w 320040"/>
                  <a:gd name="connsiteY6" fmla="*/ 52578 h 106680"/>
                  <a:gd name="connsiteX7" fmla="*/ 236982 w 320040"/>
                  <a:gd name="connsiteY7" fmla="*/ 41910 h 106680"/>
                  <a:gd name="connsiteX8" fmla="*/ 241554 w 320040"/>
                  <a:gd name="connsiteY8" fmla="*/ 11430 h 106680"/>
                  <a:gd name="connsiteX9" fmla="*/ 316230 w 320040"/>
                  <a:gd name="connsiteY9" fmla="*/ 52578 h 106680"/>
                  <a:gd name="connsiteX10" fmla="*/ 163830 w 320040"/>
                  <a:gd name="connsiteY10" fmla="*/ 96774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0040" h="106680">
                    <a:moveTo>
                      <a:pt x="163830" y="96774"/>
                    </a:moveTo>
                    <a:cubicBezTo>
                      <a:pt x="128777" y="96774"/>
                      <a:pt x="11430" y="93726"/>
                      <a:pt x="11430" y="51054"/>
                    </a:cubicBezTo>
                    <a:cubicBezTo>
                      <a:pt x="11430" y="31242"/>
                      <a:pt x="34290" y="17526"/>
                      <a:pt x="84582" y="11430"/>
                    </a:cubicBezTo>
                    <a:lnTo>
                      <a:pt x="89154" y="41910"/>
                    </a:lnTo>
                    <a:cubicBezTo>
                      <a:pt x="67817" y="44958"/>
                      <a:pt x="54102" y="49530"/>
                      <a:pt x="48005" y="52578"/>
                    </a:cubicBezTo>
                    <a:cubicBezTo>
                      <a:pt x="63245" y="58674"/>
                      <a:pt x="104394" y="67818"/>
                      <a:pt x="163830" y="67818"/>
                    </a:cubicBezTo>
                    <a:cubicBezTo>
                      <a:pt x="223265" y="67818"/>
                      <a:pt x="264414" y="58674"/>
                      <a:pt x="279654" y="52578"/>
                    </a:cubicBezTo>
                    <a:cubicBezTo>
                      <a:pt x="272034" y="49530"/>
                      <a:pt x="259842" y="44958"/>
                      <a:pt x="236982" y="41910"/>
                    </a:cubicBezTo>
                    <a:lnTo>
                      <a:pt x="241554" y="11430"/>
                    </a:lnTo>
                    <a:cubicBezTo>
                      <a:pt x="291845" y="19050"/>
                      <a:pt x="316230" y="31242"/>
                      <a:pt x="316230" y="52578"/>
                    </a:cubicBezTo>
                    <a:cubicBezTo>
                      <a:pt x="316230" y="93726"/>
                      <a:pt x="198882" y="96774"/>
                      <a:pt x="163830" y="967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7" name="Freeform 15">
                <a:extLst>
                  <a:ext uri="{FF2B5EF4-FFF2-40B4-BE49-F238E27FC236}">
                    <a16:creationId xmlns:a16="http://schemas.microsoft.com/office/drawing/2014/main" id="{69C47D5D-BD93-D50B-E143-3E4A32EA76FB}"/>
                  </a:ext>
                </a:extLst>
              </p:cNvPr>
              <p:cNvSpPr/>
              <p:nvPr/>
            </p:nvSpPr>
            <p:spPr>
              <a:xfrm>
                <a:off x="7934706" y="2599182"/>
                <a:ext cx="106680" cy="106680"/>
              </a:xfrm>
              <a:custGeom>
                <a:avLst/>
                <a:gdLst>
                  <a:gd name="connsiteX0" fmla="*/ 57150 w 106680"/>
                  <a:gd name="connsiteY0" fmla="*/ 102870 h 106680"/>
                  <a:gd name="connsiteX1" fmla="*/ 11430 w 106680"/>
                  <a:gd name="connsiteY1" fmla="*/ 57150 h 106680"/>
                  <a:gd name="connsiteX2" fmla="*/ 57150 w 106680"/>
                  <a:gd name="connsiteY2" fmla="*/ 11430 h 106680"/>
                  <a:gd name="connsiteX3" fmla="*/ 102870 w 106680"/>
                  <a:gd name="connsiteY3" fmla="*/ 57150 h 106680"/>
                  <a:gd name="connsiteX4" fmla="*/ 57150 w 106680"/>
                  <a:gd name="connsiteY4" fmla="*/ 102870 h 106680"/>
                  <a:gd name="connsiteX5" fmla="*/ 57150 w 106680"/>
                  <a:gd name="connsiteY5" fmla="*/ 41910 h 106680"/>
                  <a:gd name="connsiteX6" fmla="*/ 41910 w 106680"/>
                  <a:gd name="connsiteY6" fmla="*/ 57150 h 106680"/>
                  <a:gd name="connsiteX7" fmla="*/ 57150 w 106680"/>
                  <a:gd name="connsiteY7" fmla="*/ 72390 h 106680"/>
                  <a:gd name="connsiteX8" fmla="*/ 72390 w 106680"/>
                  <a:gd name="connsiteY8" fmla="*/ 57150 h 106680"/>
                  <a:gd name="connsiteX9" fmla="*/ 57150 w 106680"/>
                  <a:gd name="connsiteY9" fmla="*/ 41910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80" h="106680">
                    <a:moveTo>
                      <a:pt x="57150" y="102870"/>
                    </a:moveTo>
                    <a:cubicBezTo>
                      <a:pt x="31242" y="102870"/>
                      <a:pt x="11430" y="83058"/>
                      <a:pt x="11430" y="57150"/>
                    </a:cubicBezTo>
                    <a:cubicBezTo>
                      <a:pt x="11430" y="31242"/>
                      <a:pt x="31242" y="11430"/>
                      <a:pt x="57150" y="11430"/>
                    </a:cubicBezTo>
                    <a:cubicBezTo>
                      <a:pt x="83057" y="11430"/>
                      <a:pt x="102870" y="31242"/>
                      <a:pt x="102870" y="57150"/>
                    </a:cubicBezTo>
                    <a:cubicBezTo>
                      <a:pt x="102870" y="83058"/>
                      <a:pt x="83057" y="102870"/>
                      <a:pt x="57150" y="102870"/>
                    </a:cubicBezTo>
                    <a:close/>
                    <a:moveTo>
                      <a:pt x="57150" y="41910"/>
                    </a:moveTo>
                    <a:cubicBezTo>
                      <a:pt x="48005" y="41910"/>
                      <a:pt x="41910" y="48006"/>
                      <a:pt x="41910" y="57150"/>
                    </a:cubicBezTo>
                    <a:cubicBezTo>
                      <a:pt x="41910" y="66294"/>
                      <a:pt x="48005" y="72390"/>
                      <a:pt x="57150" y="72390"/>
                    </a:cubicBezTo>
                    <a:cubicBezTo>
                      <a:pt x="66294" y="72390"/>
                      <a:pt x="72390" y="66294"/>
                      <a:pt x="72390" y="57150"/>
                    </a:cubicBezTo>
                    <a:cubicBezTo>
                      <a:pt x="72390" y="49530"/>
                      <a:pt x="66294" y="41910"/>
                      <a:pt x="57150" y="4191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 name="Freeform 16">
                <a:extLst>
                  <a:ext uri="{FF2B5EF4-FFF2-40B4-BE49-F238E27FC236}">
                    <a16:creationId xmlns:a16="http://schemas.microsoft.com/office/drawing/2014/main" id="{0B51D1EF-36BA-C806-7BA2-3130E19EF2CC}"/>
                  </a:ext>
                </a:extLst>
              </p:cNvPr>
              <p:cNvSpPr/>
              <p:nvPr/>
            </p:nvSpPr>
            <p:spPr>
              <a:xfrm>
                <a:off x="7904226" y="2690622"/>
                <a:ext cx="167640" cy="228600"/>
              </a:xfrm>
              <a:custGeom>
                <a:avLst/>
                <a:gdLst>
                  <a:gd name="connsiteX0" fmla="*/ 118110 w 167640"/>
                  <a:gd name="connsiteY0" fmla="*/ 224790 h 228600"/>
                  <a:gd name="connsiteX1" fmla="*/ 57150 w 167640"/>
                  <a:gd name="connsiteY1" fmla="*/ 224790 h 228600"/>
                  <a:gd name="connsiteX2" fmla="*/ 41910 w 167640"/>
                  <a:gd name="connsiteY2" fmla="*/ 209550 h 228600"/>
                  <a:gd name="connsiteX3" fmla="*/ 41910 w 167640"/>
                  <a:gd name="connsiteY3" fmla="*/ 148590 h 228600"/>
                  <a:gd name="connsiteX4" fmla="*/ 26670 w 167640"/>
                  <a:gd name="connsiteY4" fmla="*/ 148590 h 228600"/>
                  <a:gd name="connsiteX5" fmla="*/ 11430 w 167640"/>
                  <a:gd name="connsiteY5" fmla="*/ 133350 h 228600"/>
                  <a:gd name="connsiteX6" fmla="*/ 11430 w 167640"/>
                  <a:gd name="connsiteY6" fmla="*/ 87630 h 228600"/>
                  <a:gd name="connsiteX7" fmla="*/ 87630 w 167640"/>
                  <a:gd name="connsiteY7" fmla="*/ 11430 h 228600"/>
                  <a:gd name="connsiteX8" fmla="*/ 163830 w 167640"/>
                  <a:gd name="connsiteY8" fmla="*/ 87630 h 228600"/>
                  <a:gd name="connsiteX9" fmla="*/ 163830 w 167640"/>
                  <a:gd name="connsiteY9" fmla="*/ 133350 h 228600"/>
                  <a:gd name="connsiteX10" fmla="*/ 148590 w 167640"/>
                  <a:gd name="connsiteY10" fmla="*/ 148590 h 228600"/>
                  <a:gd name="connsiteX11" fmla="*/ 133350 w 167640"/>
                  <a:gd name="connsiteY11" fmla="*/ 148590 h 228600"/>
                  <a:gd name="connsiteX12" fmla="*/ 133350 w 167640"/>
                  <a:gd name="connsiteY12" fmla="*/ 209550 h 228600"/>
                  <a:gd name="connsiteX13" fmla="*/ 118110 w 167640"/>
                  <a:gd name="connsiteY13" fmla="*/ 224790 h 228600"/>
                  <a:gd name="connsiteX14" fmla="*/ 72390 w 167640"/>
                  <a:gd name="connsiteY14" fmla="*/ 194310 h 228600"/>
                  <a:gd name="connsiteX15" fmla="*/ 102870 w 167640"/>
                  <a:gd name="connsiteY15" fmla="*/ 194310 h 228600"/>
                  <a:gd name="connsiteX16" fmla="*/ 102870 w 167640"/>
                  <a:gd name="connsiteY16" fmla="*/ 133350 h 228600"/>
                  <a:gd name="connsiteX17" fmla="*/ 118110 w 167640"/>
                  <a:gd name="connsiteY17" fmla="*/ 118110 h 228600"/>
                  <a:gd name="connsiteX18" fmla="*/ 133350 w 167640"/>
                  <a:gd name="connsiteY18" fmla="*/ 118110 h 228600"/>
                  <a:gd name="connsiteX19" fmla="*/ 133350 w 167640"/>
                  <a:gd name="connsiteY19" fmla="*/ 87630 h 228600"/>
                  <a:gd name="connsiteX20" fmla="*/ 87630 w 167640"/>
                  <a:gd name="connsiteY20" fmla="*/ 41910 h 228600"/>
                  <a:gd name="connsiteX21" fmla="*/ 41910 w 167640"/>
                  <a:gd name="connsiteY21" fmla="*/ 87630 h 228600"/>
                  <a:gd name="connsiteX22" fmla="*/ 41910 w 167640"/>
                  <a:gd name="connsiteY22" fmla="*/ 118110 h 228600"/>
                  <a:gd name="connsiteX23" fmla="*/ 57150 w 167640"/>
                  <a:gd name="connsiteY23" fmla="*/ 118110 h 228600"/>
                  <a:gd name="connsiteX24" fmla="*/ 72390 w 167640"/>
                  <a:gd name="connsiteY24" fmla="*/ 133350 h 228600"/>
                  <a:gd name="connsiteX25" fmla="*/ 72390 w 167640"/>
                  <a:gd name="connsiteY25" fmla="*/ 19431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7640" h="228600">
                    <a:moveTo>
                      <a:pt x="118110" y="224790"/>
                    </a:moveTo>
                    <a:lnTo>
                      <a:pt x="57150" y="224790"/>
                    </a:lnTo>
                    <a:cubicBezTo>
                      <a:pt x="48005" y="224790"/>
                      <a:pt x="41910" y="218694"/>
                      <a:pt x="41910" y="209550"/>
                    </a:cubicBezTo>
                    <a:lnTo>
                      <a:pt x="41910" y="148590"/>
                    </a:lnTo>
                    <a:lnTo>
                      <a:pt x="26670" y="148590"/>
                    </a:lnTo>
                    <a:cubicBezTo>
                      <a:pt x="17525" y="148590"/>
                      <a:pt x="11430" y="142494"/>
                      <a:pt x="11430" y="133350"/>
                    </a:cubicBezTo>
                    <a:lnTo>
                      <a:pt x="11430" y="87630"/>
                    </a:lnTo>
                    <a:cubicBezTo>
                      <a:pt x="11430" y="44958"/>
                      <a:pt x="44957" y="11430"/>
                      <a:pt x="87630" y="11430"/>
                    </a:cubicBezTo>
                    <a:cubicBezTo>
                      <a:pt x="130302" y="11430"/>
                      <a:pt x="163830" y="44958"/>
                      <a:pt x="163830" y="87630"/>
                    </a:cubicBezTo>
                    <a:lnTo>
                      <a:pt x="163830" y="133350"/>
                    </a:lnTo>
                    <a:cubicBezTo>
                      <a:pt x="163830" y="142494"/>
                      <a:pt x="157734" y="148590"/>
                      <a:pt x="148590" y="148590"/>
                    </a:cubicBezTo>
                    <a:lnTo>
                      <a:pt x="133350" y="148590"/>
                    </a:lnTo>
                    <a:lnTo>
                      <a:pt x="133350" y="209550"/>
                    </a:lnTo>
                    <a:cubicBezTo>
                      <a:pt x="133350" y="218694"/>
                      <a:pt x="127254" y="224790"/>
                      <a:pt x="118110" y="224790"/>
                    </a:cubicBezTo>
                    <a:close/>
                    <a:moveTo>
                      <a:pt x="72390" y="194310"/>
                    </a:moveTo>
                    <a:lnTo>
                      <a:pt x="102870" y="194310"/>
                    </a:lnTo>
                    <a:lnTo>
                      <a:pt x="102870" y="133350"/>
                    </a:lnTo>
                    <a:cubicBezTo>
                      <a:pt x="102870" y="124206"/>
                      <a:pt x="108965" y="118110"/>
                      <a:pt x="118110" y="118110"/>
                    </a:cubicBezTo>
                    <a:lnTo>
                      <a:pt x="133350" y="118110"/>
                    </a:lnTo>
                    <a:lnTo>
                      <a:pt x="133350" y="87630"/>
                    </a:lnTo>
                    <a:cubicBezTo>
                      <a:pt x="133350" y="61722"/>
                      <a:pt x="113537" y="41910"/>
                      <a:pt x="87630" y="41910"/>
                    </a:cubicBezTo>
                    <a:cubicBezTo>
                      <a:pt x="61722" y="41910"/>
                      <a:pt x="41910" y="61722"/>
                      <a:pt x="41910" y="87630"/>
                    </a:cubicBezTo>
                    <a:lnTo>
                      <a:pt x="41910" y="118110"/>
                    </a:lnTo>
                    <a:lnTo>
                      <a:pt x="57150" y="118110"/>
                    </a:lnTo>
                    <a:cubicBezTo>
                      <a:pt x="66294" y="118110"/>
                      <a:pt x="72390" y="124206"/>
                      <a:pt x="72390" y="133350"/>
                    </a:cubicBezTo>
                    <a:lnTo>
                      <a:pt x="72390" y="1943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9" name="Group 8">
            <a:extLst>
              <a:ext uri="{FF2B5EF4-FFF2-40B4-BE49-F238E27FC236}">
                <a16:creationId xmlns:a16="http://schemas.microsoft.com/office/drawing/2014/main" id="{AEB58477-0F7B-0FF8-75D0-6B9DD842768D}"/>
              </a:ext>
            </a:extLst>
          </p:cNvPr>
          <p:cNvGrpSpPr/>
          <p:nvPr/>
        </p:nvGrpSpPr>
        <p:grpSpPr>
          <a:xfrm>
            <a:off x="572497" y="2550997"/>
            <a:ext cx="1378179" cy="276999"/>
            <a:chOff x="572497" y="2666584"/>
            <a:chExt cx="1378179" cy="276999"/>
          </a:xfrm>
        </p:grpSpPr>
        <p:sp>
          <p:nvSpPr>
            <p:cNvPr id="10" name="TextBox 9">
              <a:extLst>
                <a:ext uri="{FF2B5EF4-FFF2-40B4-BE49-F238E27FC236}">
                  <a16:creationId xmlns:a16="http://schemas.microsoft.com/office/drawing/2014/main" id="{AC2110F5-1CA3-030F-9A2E-674753CAEEC6}"/>
                </a:ext>
              </a:extLst>
            </p:cNvPr>
            <p:cNvSpPr txBox="1"/>
            <p:nvPr/>
          </p:nvSpPr>
          <p:spPr>
            <a:xfrm>
              <a:off x="887244" y="2666584"/>
              <a:ext cx="10634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OBJECTS</a:t>
              </a:r>
            </a:p>
          </p:txBody>
        </p:sp>
        <p:grpSp>
          <p:nvGrpSpPr>
            <p:cNvPr id="11" name="Group 10">
              <a:extLst>
                <a:ext uri="{FF2B5EF4-FFF2-40B4-BE49-F238E27FC236}">
                  <a16:creationId xmlns:a16="http://schemas.microsoft.com/office/drawing/2014/main" id="{30DB1E1A-F1C1-5C0F-D97A-D9E08971BC04}"/>
                </a:ext>
              </a:extLst>
            </p:cNvPr>
            <p:cNvGrpSpPr/>
            <p:nvPr/>
          </p:nvGrpSpPr>
          <p:grpSpPr>
            <a:xfrm>
              <a:off x="572497" y="2685883"/>
              <a:ext cx="261106" cy="238401"/>
              <a:chOff x="6604254" y="3513582"/>
              <a:chExt cx="350520" cy="320040"/>
            </a:xfrm>
            <a:solidFill>
              <a:schemeClr val="accent3"/>
            </a:solidFill>
          </p:grpSpPr>
          <p:sp>
            <p:nvSpPr>
              <p:cNvPr id="12" name="Freeform 18">
                <a:extLst>
                  <a:ext uri="{FF2B5EF4-FFF2-40B4-BE49-F238E27FC236}">
                    <a16:creationId xmlns:a16="http://schemas.microsoft.com/office/drawing/2014/main" id="{4D5EB8DF-15D0-1768-EA15-3D8F8492B0C6}"/>
                  </a:ext>
                </a:extLst>
              </p:cNvPr>
              <p:cNvSpPr/>
              <p:nvPr/>
            </p:nvSpPr>
            <p:spPr>
              <a:xfrm>
                <a:off x="6604254"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 name="Freeform 19">
                <a:extLst>
                  <a:ext uri="{FF2B5EF4-FFF2-40B4-BE49-F238E27FC236}">
                    <a16:creationId xmlns:a16="http://schemas.microsoft.com/office/drawing/2014/main" id="{AEBF5E35-2F0C-6E88-134F-231B909C6FB6}"/>
                  </a:ext>
                </a:extLst>
              </p:cNvPr>
              <p:cNvSpPr/>
              <p:nvPr/>
            </p:nvSpPr>
            <p:spPr>
              <a:xfrm>
                <a:off x="666521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 name="Freeform 20">
                <a:extLst>
                  <a:ext uri="{FF2B5EF4-FFF2-40B4-BE49-F238E27FC236}">
                    <a16:creationId xmlns:a16="http://schemas.microsoft.com/office/drawing/2014/main" id="{E9E013DC-6A94-F806-1503-060F1790DAA5}"/>
                  </a:ext>
                </a:extLst>
              </p:cNvPr>
              <p:cNvSpPr/>
              <p:nvPr/>
            </p:nvSpPr>
            <p:spPr>
              <a:xfrm>
                <a:off x="672617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5" name="Freeform 21">
                <a:extLst>
                  <a:ext uri="{FF2B5EF4-FFF2-40B4-BE49-F238E27FC236}">
                    <a16:creationId xmlns:a16="http://schemas.microsoft.com/office/drawing/2014/main" id="{FE2CF845-F0F7-3EFF-7E1F-70D9323B84A2}"/>
                  </a:ext>
                </a:extLst>
              </p:cNvPr>
              <p:cNvSpPr/>
              <p:nvPr/>
            </p:nvSpPr>
            <p:spPr>
              <a:xfrm>
                <a:off x="678713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6" name="Freeform 22">
                <a:extLst>
                  <a:ext uri="{FF2B5EF4-FFF2-40B4-BE49-F238E27FC236}">
                    <a16:creationId xmlns:a16="http://schemas.microsoft.com/office/drawing/2014/main" id="{7619CB74-669B-66A6-BED5-0B55F8EC6D8B}"/>
                  </a:ext>
                </a:extLst>
              </p:cNvPr>
              <p:cNvSpPr/>
              <p:nvPr/>
            </p:nvSpPr>
            <p:spPr>
              <a:xfrm>
                <a:off x="684809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 name="Freeform 23">
                <a:extLst>
                  <a:ext uri="{FF2B5EF4-FFF2-40B4-BE49-F238E27FC236}">
                    <a16:creationId xmlns:a16="http://schemas.microsoft.com/office/drawing/2014/main" id="{CAB5D87A-DD60-DEFE-305B-8A504361C243}"/>
                  </a:ext>
                </a:extLst>
              </p:cNvPr>
              <p:cNvSpPr/>
              <p:nvPr/>
            </p:nvSpPr>
            <p:spPr>
              <a:xfrm>
                <a:off x="666521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8" name="Freeform 24">
                <a:extLst>
                  <a:ext uri="{FF2B5EF4-FFF2-40B4-BE49-F238E27FC236}">
                    <a16:creationId xmlns:a16="http://schemas.microsoft.com/office/drawing/2014/main" id="{830C1F48-D0B7-57E7-FE0E-05EA3E118AE3}"/>
                  </a:ext>
                </a:extLst>
              </p:cNvPr>
              <p:cNvSpPr/>
              <p:nvPr/>
            </p:nvSpPr>
            <p:spPr>
              <a:xfrm>
                <a:off x="672617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9" name="Freeform 25">
                <a:extLst>
                  <a:ext uri="{FF2B5EF4-FFF2-40B4-BE49-F238E27FC236}">
                    <a16:creationId xmlns:a16="http://schemas.microsoft.com/office/drawing/2014/main" id="{8D2D94B2-4764-475A-D2AB-F76660CA1B6B}"/>
                  </a:ext>
                </a:extLst>
              </p:cNvPr>
              <p:cNvSpPr/>
              <p:nvPr/>
            </p:nvSpPr>
            <p:spPr>
              <a:xfrm>
                <a:off x="678713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0" name="Freeform 26">
                <a:extLst>
                  <a:ext uri="{FF2B5EF4-FFF2-40B4-BE49-F238E27FC236}">
                    <a16:creationId xmlns:a16="http://schemas.microsoft.com/office/drawing/2014/main" id="{75DEA830-0131-F224-3614-1466FDA70CFB}"/>
                  </a:ext>
                </a:extLst>
              </p:cNvPr>
              <p:cNvSpPr/>
              <p:nvPr/>
            </p:nvSpPr>
            <p:spPr>
              <a:xfrm>
                <a:off x="684809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1" name="Freeform 27">
                <a:extLst>
                  <a:ext uri="{FF2B5EF4-FFF2-40B4-BE49-F238E27FC236}">
                    <a16:creationId xmlns:a16="http://schemas.microsoft.com/office/drawing/2014/main" id="{2AAD315E-1137-591D-B330-95011E44D0A9}"/>
                  </a:ext>
                </a:extLst>
              </p:cNvPr>
              <p:cNvSpPr/>
              <p:nvPr/>
            </p:nvSpPr>
            <p:spPr>
              <a:xfrm>
                <a:off x="666521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2" name="Freeform 28">
                <a:extLst>
                  <a:ext uri="{FF2B5EF4-FFF2-40B4-BE49-F238E27FC236}">
                    <a16:creationId xmlns:a16="http://schemas.microsoft.com/office/drawing/2014/main" id="{14F71D64-A334-EBBB-BC26-341CF54256B8}"/>
                  </a:ext>
                </a:extLst>
              </p:cNvPr>
              <p:cNvSpPr/>
              <p:nvPr/>
            </p:nvSpPr>
            <p:spPr>
              <a:xfrm>
                <a:off x="672617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3" name="Freeform 29">
                <a:extLst>
                  <a:ext uri="{FF2B5EF4-FFF2-40B4-BE49-F238E27FC236}">
                    <a16:creationId xmlns:a16="http://schemas.microsoft.com/office/drawing/2014/main" id="{EABDA008-36DF-5102-09B2-34771E0893B3}"/>
                  </a:ext>
                </a:extLst>
              </p:cNvPr>
              <p:cNvSpPr/>
              <p:nvPr/>
            </p:nvSpPr>
            <p:spPr>
              <a:xfrm>
                <a:off x="678713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4" name="Freeform 30">
                <a:extLst>
                  <a:ext uri="{FF2B5EF4-FFF2-40B4-BE49-F238E27FC236}">
                    <a16:creationId xmlns:a16="http://schemas.microsoft.com/office/drawing/2014/main" id="{7661EDB6-66BE-8C4C-AEB4-28A756C8FB15}"/>
                  </a:ext>
                </a:extLst>
              </p:cNvPr>
              <p:cNvSpPr/>
              <p:nvPr/>
            </p:nvSpPr>
            <p:spPr>
              <a:xfrm>
                <a:off x="684809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25" name="Group 24">
            <a:extLst>
              <a:ext uri="{FF2B5EF4-FFF2-40B4-BE49-F238E27FC236}">
                <a16:creationId xmlns:a16="http://schemas.microsoft.com/office/drawing/2014/main" id="{574C85A9-40B6-9030-B13A-1859FC16D4C5}"/>
              </a:ext>
            </a:extLst>
          </p:cNvPr>
          <p:cNvGrpSpPr/>
          <p:nvPr/>
        </p:nvGrpSpPr>
        <p:grpSpPr>
          <a:xfrm>
            <a:off x="572497" y="3675431"/>
            <a:ext cx="1149334" cy="283810"/>
            <a:chOff x="572497" y="3887248"/>
            <a:chExt cx="1149334" cy="283810"/>
          </a:xfrm>
        </p:grpSpPr>
        <p:sp>
          <p:nvSpPr>
            <p:cNvPr id="26" name="TextBox 25">
              <a:extLst>
                <a:ext uri="{FF2B5EF4-FFF2-40B4-BE49-F238E27FC236}">
                  <a16:creationId xmlns:a16="http://schemas.microsoft.com/office/drawing/2014/main" id="{C9036BE8-CC89-3186-61FF-243952AFFBAD}"/>
                </a:ext>
              </a:extLst>
            </p:cNvPr>
            <p:cNvSpPr txBox="1"/>
            <p:nvPr/>
          </p:nvSpPr>
          <p:spPr>
            <a:xfrm>
              <a:off x="887244" y="3890654"/>
              <a:ext cx="83458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QUERY</a:t>
              </a:r>
            </a:p>
          </p:txBody>
        </p:sp>
        <p:grpSp>
          <p:nvGrpSpPr>
            <p:cNvPr id="27" name="Group 26">
              <a:extLst>
                <a:ext uri="{FF2B5EF4-FFF2-40B4-BE49-F238E27FC236}">
                  <a16:creationId xmlns:a16="http://schemas.microsoft.com/office/drawing/2014/main" id="{B8E66306-0742-F8A2-7853-6A6219301FB3}"/>
                </a:ext>
              </a:extLst>
            </p:cNvPr>
            <p:cNvGrpSpPr/>
            <p:nvPr/>
          </p:nvGrpSpPr>
          <p:grpSpPr>
            <a:xfrm>
              <a:off x="572497" y="3887248"/>
              <a:ext cx="283810" cy="283810"/>
              <a:chOff x="9402318" y="3483102"/>
              <a:chExt cx="381000" cy="381000"/>
            </a:xfrm>
            <a:solidFill>
              <a:schemeClr val="accent3"/>
            </a:solidFill>
          </p:grpSpPr>
          <p:sp>
            <p:nvSpPr>
              <p:cNvPr id="28" name="Freeform 32">
                <a:extLst>
                  <a:ext uri="{FF2B5EF4-FFF2-40B4-BE49-F238E27FC236}">
                    <a16:creationId xmlns:a16="http://schemas.microsoft.com/office/drawing/2014/main" id="{5481EA90-1BCA-F064-E09E-99D5958F1054}"/>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9" name="Freeform 33">
                <a:extLst>
                  <a:ext uri="{FF2B5EF4-FFF2-40B4-BE49-F238E27FC236}">
                    <a16:creationId xmlns:a16="http://schemas.microsoft.com/office/drawing/2014/main" id="{0FD7E44D-67B6-B8A1-7DB2-A30381E5003B}"/>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30" name="Group 29">
            <a:extLst>
              <a:ext uri="{FF2B5EF4-FFF2-40B4-BE49-F238E27FC236}">
                <a16:creationId xmlns:a16="http://schemas.microsoft.com/office/drawing/2014/main" id="{3C7AEF7B-FB8B-9C94-4AA5-4E8036F320CD}"/>
              </a:ext>
            </a:extLst>
          </p:cNvPr>
          <p:cNvGrpSpPr/>
          <p:nvPr/>
        </p:nvGrpSpPr>
        <p:grpSpPr>
          <a:xfrm>
            <a:off x="572497" y="5519863"/>
            <a:ext cx="1949489" cy="276999"/>
            <a:chOff x="572497" y="4898034"/>
            <a:chExt cx="1949489" cy="276999"/>
          </a:xfrm>
        </p:grpSpPr>
        <p:sp>
          <p:nvSpPr>
            <p:cNvPr id="31" name="TextBox 30">
              <a:extLst>
                <a:ext uri="{FF2B5EF4-FFF2-40B4-BE49-F238E27FC236}">
                  <a16:creationId xmlns:a16="http://schemas.microsoft.com/office/drawing/2014/main" id="{2E01980E-20E2-1A9B-64A3-7617EEF95E03}"/>
                </a:ext>
              </a:extLst>
            </p:cNvPr>
            <p:cNvSpPr txBox="1"/>
            <p:nvPr/>
          </p:nvSpPr>
          <p:spPr>
            <a:xfrm>
              <a:off x="887244" y="4898034"/>
              <a:ext cx="163474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CONCURRENCY</a:t>
              </a:r>
            </a:p>
          </p:txBody>
        </p:sp>
        <p:sp>
          <p:nvSpPr>
            <p:cNvPr id="32" name="Freeform 34">
              <a:extLst>
                <a:ext uri="{FF2B5EF4-FFF2-40B4-BE49-F238E27FC236}">
                  <a16:creationId xmlns:a16="http://schemas.microsoft.com/office/drawing/2014/main" id="{7708527A-8F61-046C-E524-7F94D8D5FA0A}"/>
                </a:ext>
              </a:extLst>
            </p:cNvPr>
            <p:cNvSpPr/>
            <p:nvPr/>
          </p:nvSpPr>
          <p:spPr>
            <a:xfrm>
              <a:off x="572497" y="4917333"/>
              <a:ext cx="261106" cy="238401"/>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33" name="Group 32">
            <a:extLst>
              <a:ext uri="{FF2B5EF4-FFF2-40B4-BE49-F238E27FC236}">
                <a16:creationId xmlns:a16="http://schemas.microsoft.com/office/drawing/2014/main" id="{FE52AA52-9E77-C608-FA65-692860630FBB}"/>
              </a:ext>
            </a:extLst>
          </p:cNvPr>
          <p:cNvGrpSpPr/>
          <p:nvPr/>
        </p:nvGrpSpPr>
        <p:grpSpPr>
          <a:xfrm>
            <a:off x="572497" y="4532730"/>
            <a:ext cx="1645368" cy="276999"/>
            <a:chOff x="572497" y="5771780"/>
            <a:chExt cx="1645368" cy="276999"/>
          </a:xfrm>
        </p:grpSpPr>
        <p:sp>
          <p:nvSpPr>
            <p:cNvPr id="34" name="TextBox 33">
              <a:extLst>
                <a:ext uri="{FF2B5EF4-FFF2-40B4-BE49-F238E27FC236}">
                  <a16:creationId xmlns:a16="http://schemas.microsoft.com/office/drawing/2014/main" id="{A04CA3DD-FD3A-9F47-D31F-845147DDEE59}"/>
                </a:ext>
              </a:extLst>
            </p:cNvPr>
            <p:cNvSpPr txBox="1"/>
            <p:nvPr/>
          </p:nvSpPr>
          <p:spPr>
            <a:xfrm>
              <a:off x="887244" y="5771780"/>
              <a:ext cx="133062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DISK SPACE</a:t>
              </a:r>
            </a:p>
          </p:txBody>
        </p:sp>
        <p:sp>
          <p:nvSpPr>
            <p:cNvPr id="35" name="Freeform 35">
              <a:extLst>
                <a:ext uri="{FF2B5EF4-FFF2-40B4-BE49-F238E27FC236}">
                  <a16:creationId xmlns:a16="http://schemas.microsoft.com/office/drawing/2014/main" id="{DD1B5725-5505-B4EF-9113-66884EE0F1D6}"/>
                </a:ext>
              </a:extLst>
            </p:cNvPr>
            <p:cNvSpPr/>
            <p:nvPr/>
          </p:nvSpPr>
          <p:spPr>
            <a:xfrm>
              <a:off x="572497" y="5785403"/>
              <a:ext cx="227048" cy="249753"/>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accent3"/>
            </a:solidFill>
            <a:ln w="152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aphicFrame>
        <p:nvGraphicFramePr>
          <p:cNvPr id="36" name="Content Placeholder 4">
            <a:extLst>
              <a:ext uri="{FF2B5EF4-FFF2-40B4-BE49-F238E27FC236}">
                <a16:creationId xmlns:a16="http://schemas.microsoft.com/office/drawing/2014/main" id="{C3C501D5-856E-BBA0-5E3E-ECD15B496F96}"/>
              </a:ext>
            </a:extLst>
          </p:cNvPr>
          <p:cNvGraphicFramePr>
            <a:graphicFrameLocks/>
          </p:cNvGraphicFramePr>
          <p:nvPr/>
        </p:nvGraphicFramePr>
        <p:xfrm>
          <a:off x="2575627" y="1419961"/>
          <a:ext cx="8985674" cy="4887060"/>
        </p:xfrm>
        <a:graphic>
          <a:graphicData uri="http://schemas.openxmlformats.org/drawingml/2006/table">
            <a:tbl>
              <a:tblPr>
                <a:tableStyleId>{9DCAF9ED-07DC-4A11-8D7F-57B35C25682E}</a:tableStyleId>
              </a:tblPr>
              <a:tblGrid>
                <a:gridCol w="3730863">
                  <a:extLst>
                    <a:ext uri="{9D8B030D-6E8A-4147-A177-3AD203B41FA5}">
                      <a16:colId xmlns:a16="http://schemas.microsoft.com/office/drawing/2014/main" val="2659564971"/>
                    </a:ext>
                  </a:extLst>
                </a:gridCol>
                <a:gridCol w="5254811">
                  <a:extLst>
                    <a:ext uri="{9D8B030D-6E8A-4147-A177-3AD203B41FA5}">
                      <a16:colId xmlns:a16="http://schemas.microsoft.com/office/drawing/2014/main" val="1023460423"/>
                    </a:ext>
                  </a:extLst>
                </a:gridCol>
              </a:tblGrid>
              <a:tr h="325804">
                <a:tc>
                  <a:txBody>
                    <a:bodyPr/>
                    <a:lstStyle/>
                    <a:p>
                      <a:pPr algn="l" fontAlgn="ctr"/>
                      <a:r>
                        <a:rPr lang="en-US" sz="1200" u="none" strike="noStrike" dirty="0">
                          <a:solidFill>
                            <a:schemeClr val="tx1"/>
                          </a:solidFill>
                          <a:effectLst/>
                          <a:latin typeface="+mn-lt"/>
                        </a:rPr>
                        <a:t>Total Users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ctr">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user_counts.csv</a:t>
                      </a:r>
                      <a:r>
                        <a:rPr lang="en-US" sz="1200" b="1" dirty="0">
                          <a:solidFill>
                            <a:schemeClr val="tx2"/>
                          </a:solidFill>
                          <a:latin typeface="+mn-lt"/>
                        </a:rPr>
                        <a:t>[1:2]}}</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3863906513"/>
                  </a:ext>
                </a:extLst>
              </a:tr>
              <a:tr h="325804">
                <a:tc>
                  <a:txBody>
                    <a:bodyPr/>
                    <a:lstStyle/>
                    <a:p>
                      <a:pPr marL="0" algn="l" defTabSz="914400" rtl="0" eaLnBrk="1" fontAlgn="ctr" latinLnBrk="0" hangingPunct="1"/>
                      <a:r>
                        <a:rPr lang="en-US" sz="1200" u="none" strike="noStrike" kern="1200" dirty="0">
                          <a:solidFill>
                            <a:schemeClr val="tx1"/>
                          </a:solidFill>
                          <a:effectLst/>
                          <a:latin typeface="+mn-lt"/>
                          <a:ea typeface="+mn-ea"/>
                          <a:cs typeface="+mn-cs"/>
                        </a:rPr>
                        <a:t>Active Users</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user_counts.csv</a:t>
                      </a:r>
                      <a:r>
                        <a:rPr lang="en-US" sz="1200" b="1" dirty="0">
                          <a:solidFill>
                            <a:schemeClr val="tx2"/>
                          </a:solidFill>
                          <a:latin typeface="+mn-lt"/>
                        </a:rPr>
                        <a:t>[1:3]}}</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39126164"/>
                  </a:ext>
                </a:extLst>
              </a:tr>
              <a:tr h="325804">
                <a:tc>
                  <a:txBody>
                    <a:bodyPr/>
                    <a:lstStyle/>
                    <a:p>
                      <a:pPr algn="l" fontAlgn="b"/>
                      <a:r>
                        <a:rPr lang="en-US" sz="1200" u="none" strike="noStrike" dirty="0">
                          <a:solidFill>
                            <a:schemeClr val="tx1"/>
                          </a:solidFill>
                          <a:effectLst/>
                          <a:latin typeface="+mn-lt"/>
                        </a:rPr>
                        <a:t>Tables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[1:2]}}</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00813"/>
                  </a:ext>
                </a:extLst>
              </a:tr>
              <a:tr h="325804">
                <a:tc>
                  <a:txBody>
                    <a:bodyPr/>
                    <a:lstStyle/>
                    <a:p>
                      <a:pPr algn="l" fontAlgn="b"/>
                      <a:r>
                        <a:rPr lang="en-US" sz="1200" u="none" strike="noStrike" dirty="0">
                          <a:solidFill>
                            <a:schemeClr val="tx1"/>
                          </a:solidFill>
                          <a:effectLst/>
                          <a:latin typeface="+mn-lt"/>
                        </a:rPr>
                        <a:t>Views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[1:3]}}</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4540709"/>
                  </a:ext>
                </a:extLst>
              </a:tr>
              <a:tr h="325804">
                <a:tc>
                  <a:txBody>
                    <a:bodyPr/>
                    <a:lstStyle/>
                    <a:p>
                      <a:pPr algn="l" fontAlgn="b"/>
                      <a:r>
                        <a:rPr lang="en-US" sz="1200" u="none" strike="noStrike" dirty="0">
                          <a:solidFill>
                            <a:schemeClr val="tx1"/>
                          </a:solidFill>
                          <a:effectLst/>
                          <a:latin typeface="+mn-lt"/>
                        </a:rPr>
                        <a:t>Programs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[1:4]}}</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95082765"/>
                  </a:ext>
                </a:extLst>
              </a:tr>
              <a:tr h="325804">
                <a:tc>
                  <a:txBody>
                    <a:bodyPr/>
                    <a:lstStyle/>
                    <a:p>
                      <a:pPr algn="l" fontAlgn="b"/>
                      <a:r>
                        <a:rPr lang="en-US" sz="1200" u="none" strike="noStrike" dirty="0">
                          <a:solidFill>
                            <a:schemeClr val="tx1"/>
                          </a:solidFill>
                          <a:effectLst/>
                          <a:latin typeface="+mn-lt"/>
                        </a:rPr>
                        <a:t>Other</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[1:5]}}</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70154972"/>
                  </a:ext>
                </a:extLst>
              </a:tr>
              <a:tr h="325804">
                <a:tc>
                  <a:txBody>
                    <a:bodyPr/>
                    <a:lstStyle/>
                    <a:p>
                      <a:pPr algn="l" fontAlgn="b"/>
                      <a:r>
                        <a:rPr lang="en-US" sz="1200" u="none" strike="noStrike" dirty="0">
                          <a:solidFill>
                            <a:schemeClr val="tx1"/>
                          </a:solidFill>
                          <a:effectLst/>
                          <a:latin typeface="+mn-lt"/>
                        </a:rPr>
                        <a:t>Queries per Second</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[1:4]}}</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885030858"/>
                  </a:ext>
                </a:extLst>
              </a:tr>
              <a:tr h="325804">
                <a:tc>
                  <a:txBody>
                    <a:bodyPr/>
                    <a:lstStyle/>
                    <a:p>
                      <a:pPr algn="l" fontAlgn="b"/>
                      <a:r>
                        <a:rPr lang="en-US" sz="1200" b="0" i="0" u="none" strike="noStrike" dirty="0">
                          <a:solidFill>
                            <a:schemeClr val="tx1"/>
                          </a:solidFill>
                          <a:effectLst/>
                          <a:latin typeface="+mn-lt"/>
                        </a:rPr>
                        <a:t>Queries per Day</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[1:5]}}</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70210570"/>
                  </a:ext>
                </a:extLst>
              </a:tr>
              <a:tr h="325804">
                <a:tc>
                  <a:txBody>
                    <a:bodyPr/>
                    <a:lstStyle/>
                    <a:p>
                      <a:pPr algn="l" fontAlgn="b"/>
                      <a:r>
                        <a:rPr lang="en-US" sz="1200" u="none" strike="noStrike" dirty="0">
                          <a:solidFill>
                            <a:schemeClr val="tx1"/>
                          </a:solidFill>
                          <a:effectLst/>
                          <a:latin typeface="+mn-lt"/>
                        </a:rPr>
                        <a:t>Queries per Year</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[1:9]}}</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575118792"/>
                  </a:ext>
                </a:extLst>
              </a:tr>
              <a:tr h="325804">
                <a:tc>
                  <a:txBody>
                    <a:bodyPr/>
                    <a:lstStyle/>
                    <a:p>
                      <a:pPr algn="l" fontAlgn="b"/>
                      <a:r>
                        <a:rPr lang="en-US" sz="1200" u="none" strike="noStrike" dirty="0">
                          <a:solidFill>
                            <a:schemeClr val="tx1"/>
                          </a:solidFill>
                          <a:effectLst/>
                          <a:latin typeface="+mn-lt"/>
                        </a:rPr>
                        <a:t>Maximum Space Available (TB)</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3]}}</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6089648"/>
                  </a:ext>
                </a:extLst>
              </a:tr>
              <a:tr h="325804">
                <a:tc>
                  <a:txBody>
                    <a:bodyPr/>
                    <a:lstStyle/>
                    <a:p>
                      <a:pPr algn="l" fontAlgn="b"/>
                      <a:r>
                        <a:rPr lang="en-US" sz="1200" u="none" strike="noStrike" dirty="0">
                          <a:solidFill>
                            <a:schemeClr val="tx1"/>
                          </a:solidFill>
                          <a:effectLst/>
                          <a:latin typeface="+mn-lt"/>
                        </a:rPr>
                        <a:t>Current Space Used (TB)</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74860705"/>
                  </a:ext>
                </a:extLst>
              </a:tr>
              <a:tr h="325804">
                <a:tc>
                  <a:txBody>
                    <a:bodyPr/>
                    <a:lstStyle/>
                    <a:p>
                      <a:pPr algn="l" fontAlgn="b"/>
                      <a:r>
                        <a:rPr lang="en-US" sz="1200" u="none" strike="noStrike" dirty="0">
                          <a:solidFill>
                            <a:schemeClr val="tx1"/>
                          </a:solidFill>
                          <a:effectLst/>
                          <a:latin typeface="+mn-lt"/>
                        </a:rPr>
                        <a:t>Absolute Peak</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4162102619"/>
                  </a:ext>
                </a:extLst>
              </a:tr>
              <a:tr h="325804">
                <a:tc>
                  <a:txBody>
                    <a:bodyPr/>
                    <a:lstStyle/>
                    <a:p>
                      <a:pPr algn="l" fontAlgn="b"/>
                      <a:r>
                        <a:rPr lang="en-US" sz="1200" u="none" strike="noStrike" dirty="0">
                          <a:solidFill>
                            <a:schemeClr val="tx1"/>
                          </a:solidFill>
                          <a:effectLst/>
                          <a:latin typeface="+mn-lt"/>
                        </a:rPr>
                        <a:t>95</a:t>
                      </a:r>
                      <a:r>
                        <a:rPr lang="en-US" sz="1200" u="none" strike="noStrike" baseline="30000" dirty="0">
                          <a:solidFill>
                            <a:schemeClr val="tx1"/>
                          </a:solidFill>
                          <a:effectLst/>
                          <a:latin typeface="+mn-lt"/>
                        </a:rPr>
                        <a:t>th</a:t>
                      </a:r>
                      <a:r>
                        <a:rPr lang="en-US" sz="1200" u="none" strike="noStrike" dirty="0">
                          <a:solidFill>
                            <a:schemeClr val="tx1"/>
                          </a:solidFill>
                          <a:effectLst/>
                          <a:latin typeface="+mn-lt"/>
                        </a:rPr>
                        <a:t> Percentile</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4]}}</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770312474"/>
                  </a:ext>
                </a:extLst>
              </a:tr>
              <a:tr h="325804">
                <a:tc>
                  <a:txBody>
                    <a:bodyPr/>
                    <a:lstStyle/>
                    <a:p>
                      <a:pPr algn="l" fontAlgn="b"/>
                      <a:r>
                        <a:rPr lang="en-US" sz="1200" u="none" strike="noStrike" kern="1200" dirty="0">
                          <a:solidFill>
                            <a:schemeClr val="tx1"/>
                          </a:solidFill>
                          <a:effectLst/>
                          <a:latin typeface="+mn-lt"/>
                          <a:ea typeface="+mn-ea"/>
                          <a:cs typeface="+mn-cs"/>
                        </a:rPr>
                        <a:t>50</a:t>
                      </a:r>
                      <a:r>
                        <a:rPr lang="en-US" sz="1200" u="none" strike="noStrike" kern="1200" baseline="30000" dirty="0">
                          <a:solidFill>
                            <a:schemeClr val="tx1"/>
                          </a:solidFill>
                          <a:effectLst/>
                          <a:latin typeface="+mn-lt"/>
                          <a:ea typeface="+mn-ea"/>
                          <a:cs typeface="+mn-cs"/>
                        </a:rPr>
                        <a:t>th</a:t>
                      </a:r>
                      <a:r>
                        <a:rPr lang="en-US" sz="1200" u="none" strike="noStrike" kern="1200" dirty="0">
                          <a:solidFill>
                            <a:schemeClr val="tx1"/>
                          </a:solidFill>
                          <a:effectLst/>
                          <a:latin typeface="+mn-lt"/>
                          <a:ea typeface="+mn-ea"/>
                          <a:cs typeface="+mn-cs"/>
                        </a:rPr>
                        <a:t> Percentile / Average</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2]}}</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526756993"/>
                  </a:ext>
                </a:extLst>
              </a:tr>
              <a:tr h="325804">
                <a:tc>
                  <a:txBody>
                    <a:bodyPr/>
                    <a:lstStyle/>
                    <a:p>
                      <a:pPr algn="l" fontAlgn="b"/>
                      <a:r>
                        <a:rPr lang="en-US" sz="1200" u="none" strike="noStrike" dirty="0">
                          <a:solidFill>
                            <a:schemeClr val="tx1"/>
                          </a:solidFill>
                          <a:effectLst/>
                          <a:latin typeface="+mn-lt"/>
                        </a:rPr>
                        <a:t>Average Query Runtime, Seconds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query_counts.csv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15]}}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671528653"/>
                  </a:ext>
                </a:extLst>
              </a:tr>
            </a:tbl>
          </a:graphicData>
        </a:graphic>
      </p:graphicFrame>
    </p:spTree>
    <p:extLst>
      <p:ext uri="{BB962C8B-B14F-4D97-AF65-F5344CB8AC3E}">
        <p14:creationId xmlns:p14="http://schemas.microsoft.com/office/powerpoint/2010/main" val="185477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27B41B-37DC-8B1E-FD2D-CBAAD82E1768}"/>
              </a:ext>
            </a:extLst>
          </p:cNvPr>
          <p:cNvSpPr>
            <a:spLocks noGrp="1"/>
          </p:cNvSpPr>
          <p:nvPr>
            <p:ph type="sldNum" sz="quarter" idx="12"/>
          </p:nvPr>
        </p:nvSpPr>
        <p:spPr/>
        <p:txBody>
          <a:bodyPr/>
          <a:lstStyle/>
          <a:p>
            <a:fld id="{0885F5B2-48F7-4F18-A961-C29AAE44EB58}" type="slidenum">
              <a:rPr lang="en-US" smtClean="0"/>
              <a:pPr/>
              <a:t>9</a:t>
            </a:fld>
            <a:endParaRPr lang="en-US" dirty="0"/>
          </a:p>
        </p:txBody>
      </p:sp>
      <p:sp>
        <p:nvSpPr>
          <p:cNvPr id="3" name="Title 2">
            <a:extLst>
              <a:ext uri="{FF2B5EF4-FFF2-40B4-BE49-F238E27FC236}">
                <a16:creationId xmlns:a16="http://schemas.microsoft.com/office/drawing/2014/main" id="{9EFBC818-E43A-3C10-A0EB-9D315204391D}"/>
              </a:ext>
            </a:extLst>
          </p:cNvPr>
          <p:cNvSpPr>
            <a:spLocks noGrp="1"/>
          </p:cNvSpPr>
          <p:nvPr>
            <p:ph type="title"/>
          </p:nvPr>
        </p:nvSpPr>
        <p:spPr/>
        <p:txBody>
          <a:bodyPr/>
          <a:lstStyle/>
          <a:p>
            <a:r>
              <a:rPr lang="en-US" dirty="0"/>
              <a:t>Full Platform View</a:t>
            </a:r>
          </a:p>
        </p:txBody>
      </p:sp>
    </p:spTree>
    <p:extLst>
      <p:ext uri="{BB962C8B-B14F-4D97-AF65-F5344CB8AC3E}">
        <p14:creationId xmlns:p14="http://schemas.microsoft.com/office/powerpoint/2010/main" val="36035568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eradata">
  <a:themeElements>
    <a:clrScheme name="Teradata">
      <a:dk1>
        <a:srgbClr val="00233C"/>
      </a:dk1>
      <a:lt1>
        <a:srgbClr val="FFFFFF"/>
      </a:lt1>
      <a:dk2>
        <a:srgbClr val="FF5F02"/>
      </a:dk2>
      <a:lt2>
        <a:srgbClr val="CCD3D8"/>
      </a:lt2>
      <a:accent1>
        <a:srgbClr val="3053F3"/>
      </a:accent1>
      <a:accent2>
        <a:srgbClr val="667B8A"/>
      </a:accent2>
      <a:accent3>
        <a:srgbClr val="C3B7F1"/>
      </a:accent3>
      <a:accent4>
        <a:srgbClr val="99A7B1"/>
      </a:accent4>
      <a:accent5>
        <a:srgbClr val="04CE7E"/>
      </a:accent5>
      <a:accent6>
        <a:srgbClr val="334F63"/>
      </a:accent6>
      <a:hlink>
        <a:srgbClr val="00233C"/>
      </a:hlink>
      <a:folHlink>
        <a:srgbClr val="00233C"/>
      </a:folHlink>
    </a:clrScheme>
    <a:fontScheme name="Teradata revised">
      <a:majorFont>
        <a:latin typeface="Inter Light"/>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t"/>
      <a:lstStyle>
        <a:defPPr algn="l">
          <a:spcAft>
            <a:spcPts val="800"/>
          </a:spcAft>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spcAft>
            <a:spcPts val="800"/>
          </a:spcAft>
          <a:defRPr/>
        </a:defPPr>
      </a:lstStyle>
    </a:txDef>
  </a:objectDefaults>
  <a:extraClrSchemeLst/>
  <a:custClrLst>
    <a:custClr name="383838">
      <a:srgbClr val="383838"/>
    </a:custClr>
    <a:custClr name="565656">
      <a:srgbClr val="565656"/>
    </a:custClr>
    <a:custClr name="6c6c6c">
      <a:srgbClr val="6C6C6C"/>
    </a:custClr>
    <a:custClr name="888888">
      <a:srgbClr val="888888"/>
    </a:custClr>
    <a:custClr name="a6a6a6">
      <a:srgbClr val="A6A6A6"/>
    </a:custClr>
    <a:custClr name="c4c4c4">
      <a:srgbClr val="C4C4C4"/>
    </a:custClr>
    <a:custClr name="e1e1e1">
      <a:srgbClr val="E1E1E1"/>
    </a:custClr>
    <a:custClr name="f3f3f3">
      <a:srgbClr val="F3F3F3"/>
    </a:custClr>
  </a:custClrLst>
  <a:extLst>
    <a:ext uri="{05A4C25C-085E-4340-85A3-A5531E510DB2}">
      <thm15:themeFamily xmlns:thm15="http://schemas.microsoft.com/office/thememl/2012/main" name="ter_ppt_template_230801.potx" id="{68641B98-514F-1D41-8D6D-B3CE0A1E7DF3}" vid="{E11A36CB-027A-6941-85E2-1427F5390006}"/>
    </a:ext>
  </a:extLst>
</a:theme>
</file>

<file path=ppt/theme/theme2.xml><?xml version="1.0" encoding="utf-8"?>
<a:theme xmlns:a="http://schemas.openxmlformats.org/drawingml/2006/main" name="Office Theme">
  <a:themeElements>
    <a:clrScheme name="Teradata">
      <a:dk1>
        <a:srgbClr val="00233C"/>
      </a:dk1>
      <a:lt1>
        <a:srgbClr val="FFFFFF"/>
      </a:lt1>
      <a:dk2>
        <a:srgbClr val="FF5F02"/>
      </a:dk2>
      <a:lt2>
        <a:srgbClr val="CCD3D8"/>
      </a:lt2>
      <a:accent1>
        <a:srgbClr val="3053F3"/>
      </a:accent1>
      <a:accent2>
        <a:srgbClr val="667B8A"/>
      </a:accent2>
      <a:accent3>
        <a:srgbClr val="C3B7F1"/>
      </a:accent3>
      <a:accent4>
        <a:srgbClr val="99A7B1"/>
      </a:accent4>
      <a:accent5>
        <a:srgbClr val="04CE7E"/>
      </a:accent5>
      <a:accent6>
        <a:srgbClr val="334F63"/>
      </a:accent6>
      <a:hlink>
        <a:srgbClr val="00233C"/>
      </a:hlink>
      <a:folHlink>
        <a:srgbClr val="00233C"/>
      </a:folHlink>
    </a:clrScheme>
    <a:fontScheme name="Teradata revised">
      <a:majorFont>
        <a:latin typeface="Inter Light"/>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radata">
      <a:dk1>
        <a:srgbClr val="00233C"/>
      </a:dk1>
      <a:lt1>
        <a:srgbClr val="FFFFFF"/>
      </a:lt1>
      <a:dk2>
        <a:srgbClr val="FF5F02"/>
      </a:dk2>
      <a:lt2>
        <a:srgbClr val="CCD3D8"/>
      </a:lt2>
      <a:accent1>
        <a:srgbClr val="3053F3"/>
      </a:accent1>
      <a:accent2>
        <a:srgbClr val="667B8A"/>
      </a:accent2>
      <a:accent3>
        <a:srgbClr val="C3B7F1"/>
      </a:accent3>
      <a:accent4>
        <a:srgbClr val="99A7B1"/>
      </a:accent4>
      <a:accent5>
        <a:srgbClr val="04CE7E"/>
      </a:accent5>
      <a:accent6>
        <a:srgbClr val="334F63"/>
      </a:accent6>
      <a:hlink>
        <a:srgbClr val="00233C"/>
      </a:hlink>
      <a:folHlink>
        <a:srgbClr val="00233C"/>
      </a:folHlink>
    </a:clrScheme>
    <a:fontScheme name="Teradata revised">
      <a:majorFont>
        <a:latin typeface="Inter Light"/>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Teradata</Template>
  <TotalTime>210</TotalTime>
  <Words>4374</Words>
  <Application>Microsoft Office PowerPoint</Application>
  <PresentationFormat>Widescreen</PresentationFormat>
  <Paragraphs>379</Paragraphs>
  <Slides>44</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Inter Light</vt:lpstr>
      <vt:lpstr>Inter SemiBold</vt:lpstr>
      <vt:lpstr>Arial</vt:lpstr>
      <vt:lpstr>Microsoft Sans Serif</vt:lpstr>
      <vt:lpstr>Inter</vt:lpstr>
      <vt:lpstr>Calibri</vt:lpstr>
      <vt:lpstr>Teradata</vt:lpstr>
      <vt:lpstr>Teradata Vantage Health Check</vt:lpstr>
      <vt:lpstr>Agenda: Vantage Health Check (VHC)</vt:lpstr>
      <vt:lpstr>Vantage Health Check - Overview</vt:lpstr>
      <vt:lpstr>Vantage Health Check (VHC) - Overview</vt:lpstr>
      <vt:lpstr>VHC on a page -- {{val:vhc--intro.csv[1:2]}}: {{val:vhc--intro.csv[1:1]}}</vt:lpstr>
      <vt:lpstr>System Health</vt:lpstr>
      <vt:lpstr>Key System Metrics</vt:lpstr>
      <vt:lpstr>PowerPoint Presentation</vt:lpstr>
      <vt:lpstr>Full Platform View</vt:lpstr>
      <vt:lpstr>System CPU Usage </vt:lpstr>
      <vt:lpstr>System CPU Usage - HeatMaps </vt:lpstr>
      <vt:lpstr>System IO Busy</vt:lpstr>
      <vt:lpstr>System IO Busy – HeatMaps</vt:lpstr>
      <vt:lpstr>PowerPoint Presentation</vt:lpstr>
      <vt:lpstr>System CPU Usage</vt:lpstr>
      <vt:lpstr>System CPU Usage - HeatMaps </vt:lpstr>
      <vt:lpstr>System IO Busy</vt:lpstr>
      <vt:lpstr>System IO Busy – HeatMaps</vt:lpstr>
      <vt:lpstr>Workload Health</vt:lpstr>
      <vt:lpstr>Concurrency Levels</vt:lpstr>
      <vt:lpstr>Daily Queries Throughput</vt:lpstr>
      <vt:lpstr>Daily Data Transfers</vt:lpstr>
      <vt:lpstr>JOIN Frequency</vt:lpstr>
      <vt:lpstr>Allocation by Top 50 Databases – CPU</vt:lpstr>
      <vt:lpstr>Allocation by Top 50 Databases – IO Count</vt:lpstr>
      <vt:lpstr>Allocation by Top 50 Databases – IO GB / Throughput</vt:lpstr>
      <vt:lpstr>Applications and Data Extracts</vt:lpstr>
      <vt:lpstr>Feature Usage</vt:lpstr>
      <vt:lpstr>Feature Usage – Top 25 by Frequency</vt:lpstr>
      <vt:lpstr>Feature Usage – Top 25 by CPU  </vt:lpstr>
      <vt:lpstr>Feature Usage – By Subcategory</vt:lpstr>
      <vt:lpstr>Feature Usage – By Solution Type</vt:lpstr>
      <vt:lpstr>Feature Usage – By Objective</vt:lpstr>
      <vt:lpstr>Feature Usage – Unused Features </vt:lpstr>
      <vt:lpstr>Object Health</vt:lpstr>
      <vt:lpstr>Databases with Most Frequent INSERTS/UPDATES/DELETES</vt:lpstr>
      <vt:lpstr>Disk Consumption: Top 25 Largest Databases</vt:lpstr>
      <vt:lpstr>Constraint Analysis</vt:lpstr>
      <vt:lpstr>Constraint Analysis</vt:lpstr>
      <vt:lpstr>PowerPoint Presentation</vt:lpstr>
      <vt:lpstr>Next Steps &amp; Recommendations</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Before you begin: Inter typeface test</dc:title>
  <dc:subject/>
  <dc:creator>Tonnu, Chanel</dc:creator>
  <cp:keywords/>
  <dc:description/>
  <cp:lastModifiedBy>Iqtedar, Shafaq</cp:lastModifiedBy>
  <cp:revision>67</cp:revision>
  <dcterms:created xsi:type="dcterms:W3CDTF">2023-09-29T21:44:38Z</dcterms:created>
  <dcterms:modified xsi:type="dcterms:W3CDTF">2023-12-13T10:57:42Z</dcterms:modified>
  <cp:category/>
</cp:coreProperties>
</file>